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7"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279" autoAdjust="0"/>
    <p:restoredTop sz="94660"/>
  </p:normalViewPr>
  <p:slideViewPr>
    <p:cSldViewPr snapToGrid="0">
      <p:cViewPr varScale="1">
        <p:scale>
          <a:sx n="97" d="100"/>
          <a:sy n="97" d="100"/>
        </p:scale>
        <p:origin x="-470" y="-7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81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1843221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404688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B03C21-DCED-4002-ADF6-A21008146C6E}"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15586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3944222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B03C21-DCED-4002-ADF6-A21008146C6E}"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99756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1860499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2384504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2012977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31730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1476936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2521463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1253113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186601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2712726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4050550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8959CB-B5D0-47DE-A742-BD966D911699}" type="datetimeFigureOut">
              <a:rPr lang="en-US" smtClean="0"/>
              <a:pPr/>
              <a:t>11/15/2022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8B03C21-DCED-4002-ADF6-A21008146C6E}" type="slidenum">
              <a:rPr lang="en-US" smtClean="0"/>
              <a:pPr/>
              <a:t>‹#›</a:t>
            </a:fld>
            <a:endParaRPr lang="en-US"/>
          </a:p>
        </p:txBody>
      </p:sp>
    </p:spTree>
    <p:extLst>
      <p:ext uri="{BB962C8B-B14F-4D97-AF65-F5344CB8AC3E}">
        <p14:creationId xmlns:p14="http://schemas.microsoft.com/office/powerpoint/2010/main" val="163219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98959CB-B5D0-47DE-A742-BD966D911699}" type="datetimeFigureOut">
              <a:rPr lang="en-US" smtClean="0"/>
              <a:pPr/>
              <a:t>11/15/2022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8B03C21-DCED-4002-ADF6-A21008146C6E}" type="slidenum">
              <a:rPr lang="en-US" smtClean="0"/>
              <a:pPr/>
              <a:t>‹#›</a:t>
            </a:fld>
            <a:endParaRPr lang="en-US"/>
          </a:p>
        </p:txBody>
      </p:sp>
    </p:spTree>
    <p:extLst>
      <p:ext uri="{BB962C8B-B14F-4D97-AF65-F5344CB8AC3E}">
        <p14:creationId xmlns:p14="http://schemas.microsoft.com/office/powerpoint/2010/main" val="98631470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hyperlink" Target="http://databasemanagement.wikia.com/wiki/File:Capture.png"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hyperlink" Target="http://databasemanagement.wikia.com/wiki/File:Capyure_1.png"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hyperlink" Target="http://databasemanagement.wikia.com/wiki/File:Capture2.png"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hyperlink" Target="http://databasemanagement.wikia.com/wiki/File:Capture12.pn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A6AAA07B-503C-4157-AB91-B3B685E06138}"/>
              </a:ext>
            </a:extLst>
          </p:cNvPr>
          <p:cNvGraphicFramePr>
            <a:graphicFrameLocks noGrp="1"/>
          </p:cNvGraphicFramePr>
          <p:nvPr>
            <p:extLst>
              <p:ext uri="{D42A27DB-BD31-4B8C-83A1-F6EECF244321}">
                <p14:modId xmlns:p14="http://schemas.microsoft.com/office/powerpoint/2010/main" val="2642153679"/>
              </p:ext>
            </p:extLst>
          </p:nvPr>
        </p:nvGraphicFramePr>
        <p:xfrm>
          <a:off x="931547" y="1501416"/>
          <a:ext cx="9723417" cy="2438400"/>
        </p:xfrm>
        <a:graphic>
          <a:graphicData uri="http://schemas.openxmlformats.org/drawingml/2006/table">
            <a:tbl>
              <a:tblPr/>
              <a:tblGrid>
                <a:gridCol w="3241139">
                  <a:extLst>
                    <a:ext uri="{9D8B030D-6E8A-4147-A177-3AD203B41FA5}">
                      <a16:colId xmlns:a16="http://schemas.microsoft.com/office/drawing/2014/main" xmlns="" val="4172886242"/>
                    </a:ext>
                  </a:extLst>
                </a:gridCol>
                <a:gridCol w="3241139">
                  <a:extLst>
                    <a:ext uri="{9D8B030D-6E8A-4147-A177-3AD203B41FA5}">
                      <a16:colId xmlns:a16="http://schemas.microsoft.com/office/drawing/2014/main" xmlns="" val="2236626781"/>
                    </a:ext>
                  </a:extLst>
                </a:gridCol>
                <a:gridCol w="3241139">
                  <a:extLst>
                    <a:ext uri="{9D8B030D-6E8A-4147-A177-3AD203B41FA5}">
                      <a16:colId xmlns:a16="http://schemas.microsoft.com/office/drawing/2014/main" xmlns="" val="1671766657"/>
                    </a:ext>
                  </a:extLst>
                </a:gridCol>
              </a:tblGrid>
              <a:tr h="390986">
                <a:tc>
                  <a:txBody>
                    <a:bodyPr/>
                    <a:lstStyle/>
                    <a:p>
                      <a:pPr algn="l" fontAlgn="t"/>
                      <a:r>
                        <a:rPr lang="en-US" dirty="0">
                          <a:solidFill>
                            <a:srgbClr val="000000"/>
                          </a:solidFill>
                          <a:effectLst/>
                          <a:latin typeface="times new roman" panose="02020603050405020304" pitchFamily="18" charset="0"/>
                        </a:rPr>
                        <a:t>SUBJECT</a:t>
                      </a:r>
                    </a:p>
                  </a:txBody>
                  <a:tcPr marT="91440" marB="91440">
                    <a:lnL w="7620" cap="flat" cmpd="sng" algn="ctr">
                      <a:solidFill>
                        <a:srgbClr val="604A2A"/>
                      </a:solidFill>
                      <a:prstDash val="solid"/>
                      <a:round/>
                      <a:headEnd type="none" w="med" len="med"/>
                      <a:tailEnd type="none" w="med" len="med"/>
                    </a:lnL>
                    <a:lnR w="7620" cap="flat" cmpd="sng" algn="ctr">
                      <a:solidFill>
                        <a:srgbClr val="604A2A"/>
                      </a:solidFill>
                      <a:prstDash val="solid"/>
                      <a:round/>
                      <a:headEnd type="none" w="med" len="med"/>
                      <a:tailEnd type="none" w="med" len="med"/>
                    </a:lnR>
                    <a:lnT w="7620" cap="flat" cmpd="sng" algn="ctr">
                      <a:solidFill>
                        <a:srgbClr val="604A2A"/>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LECTURER</a:t>
                      </a:r>
                    </a:p>
                  </a:txBody>
                  <a:tcPr marT="91440" marB="91440">
                    <a:lnL w="7620" cap="flat" cmpd="sng" algn="ctr">
                      <a:solidFill>
                        <a:srgbClr val="604A2A"/>
                      </a:solidFill>
                      <a:prstDash val="solid"/>
                      <a:round/>
                      <a:headEnd type="none" w="med" len="med"/>
                      <a:tailEnd type="none" w="med" len="med"/>
                    </a:lnL>
                    <a:lnR w="7620" cap="flat" cmpd="sng" algn="ctr">
                      <a:solidFill>
                        <a:srgbClr val="604A2A"/>
                      </a:solidFill>
                      <a:prstDash val="solid"/>
                      <a:round/>
                      <a:headEnd type="none" w="med" len="med"/>
                      <a:tailEnd type="none" w="med" len="med"/>
                    </a:lnR>
                    <a:lnT w="7620" cap="flat" cmpd="sng" algn="ctr">
                      <a:solidFill>
                        <a:srgbClr val="604A2A"/>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SEMESTER</a:t>
                      </a:r>
                    </a:p>
                  </a:txBody>
                  <a:tcPr marT="91440" marB="91440">
                    <a:lnL w="7620" cap="flat" cmpd="sng" algn="ctr">
                      <a:solidFill>
                        <a:srgbClr val="604A2A"/>
                      </a:solidFill>
                      <a:prstDash val="solid"/>
                      <a:round/>
                      <a:headEnd type="none" w="med" len="med"/>
                      <a:tailEnd type="none" w="med" len="med"/>
                    </a:lnL>
                    <a:lnR w="7620" cap="flat" cmpd="sng" algn="ctr">
                      <a:solidFill>
                        <a:srgbClr val="604A2A"/>
                      </a:solidFill>
                      <a:prstDash val="solid"/>
                      <a:round/>
                      <a:headEnd type="none" w="med" len="med"/>
                      <a:tailEnd type="none" w="med" len="med"/>
                    </a:lnR>
                    <a:lnT w="7620" cap="flat" cmpd="sng" algn="ctr">
                      <a:solidFill>
                        <a:srgbClr val="604A2A"/>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extLst>
                  <a:ext uri="{0D108BD9-81ED-4DB2-BD59-A6C34878D82A}">
                    <a16:rowId xmlns:a16="http://schemas.microsoft.com/office/drawing/2014/main" xmlns="" val="427856536"/>
                  </a:ext>
                </a:extLst>
              </a:tr>
              <a:tr h="333727">
                <a:tc>
                  <a:txBody>
                    <a:bodyPr/>
                    <a:lstStyle/>
                    <a:p>
                      <a:pPr algn="l" fontAlgn="t"/>
                      <a:r>
                        <a:rPr lang="en-US" dirty="0">
                          <a:solidFill>
                            <a:srgbClr val="000000"/>
                          </a:solidFill>
                          <a:effectLst/>
                          <a:latin typeface="verdana" panose="020B0604030504040204" pitchFamily="34" charset="0"/>
                        </a:rPr>
                        <a:t>Computer</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Anshika</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Semester 1</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3993388148"/>
                  </a:ext>
                </a:extLst>
              </a:tr>
              <a:tr h="333727">
                <a:tc>
                  <a:txBody>
                    <a:bodyPr/>
                    <a:lstStyle/>
                    <a:p>
                      <a:pPr algn="l" fontAlgn="t"/>
                      <a:r>
                        <a:rPr lang="en-US">
                          <a:solidFill>
                            <a:srgbClr val="000000"/>
                          </a:solidFill>
                          <a:effectLst/>
                          <a:latin typeface="verdana" panose="020B0604030504040204" pitchFamily="34" charset="0"/>
                        </a:rPr>
                        <a:t>Computer</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John</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Semester 1</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2049522797"/>
                  </a:ext>
                </a:extLst>
              </a:tr>
              <a:tr h="333727">
                <a:tc>
                  <a:txBody>
                    <a:bodyPr/>
                    <a:lstStyle/>
                    <a:p>
                      <a:pPr algn="l" fontAlgn="t"/>
                      <a:r>
                        <a:rPr lang="en-US">
                          <a:solidFill>
                            <a:srgbClr val="000000"/>
                          </a:solidFill>
                          <a:effectLst/>
                          <a:latin typeface="verdana" panose="020B0604030504040204" pitchFamily="34" charset="0"/>
                        </a:rPr>
                        <a:t>Math</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dirty="0">
                          <a:solidFill>
                            <a:srgbClr val="000000"/>
                          </a:solidFill>
                          <a:effectLst/>
                          <a:latin typeface="verdana" panose="020B0604030504040204" pitchFamily="34" charset="0"/>
                        </a:rPr>
                        <a:t>John</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Semester 1</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1745945671"/>
                  </a:ext>
                </a:extLst>
              </a:tr>
              <a:tr h="333727">
                <a:tc>
                  <a:txBody>
                    <a:bodyPr/>
                    <a:lstStyle/>
                    <a:p>
                      <a:pPr algn="l" fontAlgn="t"/>
                      <a:r>
                        <a:rPr lang="en-US">
                          <a:solidFill>
                            <a:srgbClr val="000000"/>
                          </a:solidFill>
                          <a:effectLst/>
                          <a:latin typeface="verdana" panose="020B0604030504040204" pitchFamily="34" charset="0"/>
                        </a:rPr>
                        <a:t>Math</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Akash</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Semester 2</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2609229475"/>
                  </a:ext>
                </a:extLst>
              </a:tr>
              <a:tr h="333727">
                <a:tc>
                  <a:txBody>
                    <a:bodyPr/>
                    <a:lstStyle/>
                    <a:p>
                      <a:pPr algn="l" fontAlgn="t"/>
                      <a:r>
                        <a:rPr lang="en-US">
                          <a:solidFill>
                            <a:srgbClr val="000000"/>
                          </a:solidFill>
                          <a:effectLst/>
                          <a:latin typeface="verdana" panose="020B0604030504040204" pitchFamily="34" charset="0"/>
                        </a:rPr>
                        <a:t>Chemistry</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Praveen</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dirty="0">
                          <a:solidFill>
                            <a:srgbClr val="000000"/>
                          </a:solidFill>
                          <a:effectLst/>
                          <a:latin typeface="verdana" panose="020B0604030504040204" pitchFamily="34" charset="0"/>
                        </a:rPr>
                        <a:t>Semester 1</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3632437743"/>
                  </a:ext>
                </a:extLst>
              </a:tr>
            </a:tbl>
          </a:graphicData>
        </a:graphic>
      </p:graphicFrame>
      <p:sp>
        <p:nvSpPr>
          <p:cNvPr id="3" name="Rectangle 1">
            <a:extLst>
              <a:ext uri="{FF2B5EF4-FFF2-40B4-BE49-F238E27FC236}">
                <a16:creationId xmlns:a16="http://schemas.microsoft.com/office/drawing/2014/main" xmlns="" id="{7A91DFDE-D4AF-4F68-BD1C-AADA42AED2F7}"/>
              </a:ext>
            </a:extLst>
          </p:cNvPr>
          <p:cNvSpPr>
            <a:spLocks noChangeArrowheads="1"/>
          </p:cNvSpPr>
          <p:nvPr/>
        </p:nvSpPr>
        <p:spPr bwMode="auto">
          <a:xfrm>
            <a:off x="599125" y="-73411"/>
            <a:ext cx="10822249" cy="13708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174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smtClean="0">
                <a:ln>
                  <a:noFill/>
                </a:ln>
                <a:effectLst/>
                <a:latin typeface="erdana"/>
              </a:rPr>
              <a:t>Unit-3.4</a:t>
            </a:r>
            <a:endParaRPr kumimoji="0" lang="en-US" altLang="en-US" sz="2100" b="0" i="0" u="none" strike="noStrike" cap="none" normalizeH="0" baseline="0" dirty="0" smtClean="0">
              <a:ln>
                <a:noFill/>
              </a:ln>
              <a:effectLst/>
              <a:latin typeface="erdana"/>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smtClean="0">
                <a:ln>
                  <a:noFill/>
                </a:ln>
                <a:effectLst/>
                <a:latin typeface="erdana"/>
              </a:rPr>
              <a:t>Fifth </a:t>
            </a:r>
            <a:r>
              <a:rPr kumimoji="0" lang="en-US" altLang="en-US" sz="2100" b="0" i="0" u="none" strike="noStrike" cap="none" normalizeH="0" baseline="0" dirty="0">
                <a:ln>
                  <a:noFill/>
                </a:ln>
                <a:effectLst/>
                <a:latin typeface="erdana"/>
              </a:rPr>
              <a:t>normal form (5NF)</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 relation is in 5NF if it is in 4NF and not contains any join dependency and joining should be lossless.</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5NF is satisfied when all the tables are broken into as many tables as possible in order to avoid redundancy.</a:t>
            </a: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5NF is also known as Project-join normal form (PJ/NF).</a:t>
            </a:r>
          </a:p>
        </p:txBody>
      </p:sp>
      <p:sp>
        <p:nvSpPr>
          <p:cNvPr id="5" name="TextBox 4">
            <a:extLst>
              <a:ext uri="{FF2B5EF4-FFF2-40B4-BE49-F238E27FC236}">
                <a16:creationId xmlns:a16="http://schemas.microsoft.com/office/drawing/2014/main" xmlns="" id="{2CCC2BC9-694D-465E-B4A0-F3D0D5816A36}"/>
              </a:ext>
            </a:extLst>
          </p:cNvPr>
          <p:cNvSpPr txBox="1"/>
          <p:nvPr/>
        </p:nvSpPr>
        <p:spPr>
          <a:xfrm>
            <a:off x="0" y="4088011"/>
            <a:ext cx="12192000" cy="2769989"/>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Verdana" panose="020B0604030504040204" pitchFamily="34" charset="0"/>
              </a:rPr>
              <a:t>In the above table, John takes both Computer and Math class for Semester 1 but he doesn't take Math class for Semester 2.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Verdana" panose="020B0604030504040204" pitchFamily="34" charset="0"/>
              </a:rPr>
              <a:t>In this case, combination of all these fields required to identify a valid data.</a:t>
            </a:r>
            <a:endParaRPr kumimoji="0" lang="en-US" altLang="en-US" sz="14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Verdana" panose="020B0604030504040204" pitchFamily="34" charset="0"/>
              </a:rPr>
              <a:t>Suppose we add a new Semester as Semester 3 but do not know about the subject and who will be taking that subject so we leave Lecturer and Subject as NULL. But all three columns together acts as a primary key, so we can't leave other two columns blank.</a:t>
            </a:r>
            <a:endParaRPr kumimoji="0" lang="en-US" altLang="en-US" sz="14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Verdana" panose="020B0604030504040204" pitchFamily="34" charset="0"/>
              </a:rPr>
              <a:t>So to make the above table into 5NF, we can decompose it into three relations P1, P2 &amp; P3:</a:t>
            </a:r>
            <a:endParaRPr kumimoji="0" lang="en-US" altLang="en-US" sz="1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rPr>
              <a:t/>
            </a:r>
            <a:br>
              <a:rPr kumimoji="0" lang="en-US" altLang="en-US" sz="1800" b="0" i="0" u="none" strike="noStrike" cap="none" normalizeH="0" baseline="0" dirty="0">
                <a:ln>
                  <a:noFill/>
                </a:ln>
                <a:solidFill>
                  <a:srgbClr val="000000"/>
                </a:solidFill>
                <a:effectLst/>
                <a:latin typeface="Verdana" panose="020B0604030504040204" pitchFamily="34" charset="0"/>
              </a:rPr>
            </a:b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xmlns="" id="{1E5EB37A-044C-4814-BF4E-D28609C5A319}"/>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76547342"/>
      </p:ext>
    </p:extLst>
  </p:cSld>
  <p:clrMapOvr>
    <a:masterClrMapping/>
  </p:clrMapOvr>
  <mc:AlternateContent xmlns:mc="http://schemas.openxmlformats.org/markup-compatibility/2006" xmlns:p14="http://schemas.microsoft.com/office/powerpoint/2010/main">
    <mc:Choice Requires="p14">
      <p:transition spd="slow" p14:dur="2000" advTm="84980"/>
    </mc:Choice>
    <mc:Fallback xmlns="">
      <p:transition spd="slow" advTm="8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ECA3261B-731D-4AA8-88C0-18313E475268}"/>
              </a:ext>
            </a:extLst>
          </p:cNvPr>
          <p:cNvGraphicFramePr>
            <a:graphicFrameLocks noGrp="1"/>
          </p:cNvGraphicFramePr>
          <p:nvPr>
            <p:extLst>
              <p:ext uri="{D42A27DB-BD31-4B8C-83A1-F6EECF244321}">
                <p14:modId xmlns:p14="http://schemas.microsoft.com/office/powerpoint/2010/main" val="4241069079"/>
              </p:ext>
            </p:extLst>
          </p:nvPr>
        </p:nvGraphicFramePr>
        <p:xfrm>
          <a:off x="552334" y="358010"/>
          <a:ext cx="9997440" cy="2834640"/>
        </p:xfrm>
        <a:graphic>
          <a:graphicData uri="http://schemas.openxmlformats.org/drawingml/2006/table">
            <a:tbl>
              <a:tblPr/>
              <a:tblGrid>
                <a:gridCol w="3332480">
                  <a:extLst>
                    <a:ext uri="{9D8B030D-6E8A-4147-A177-3AD203B41FA5}">
                      <a16:colId xmlns:a16="http://schemas.microsoft.com/office/drawing/2014/main" xmlns="" val="1763534862"/>
                    </a:ext>
                  </a:extLst>
                </a:gridCol>
                <a:gridCol w="3332480">
                  <a:extLst>
                    <a:ext uri="{9D8B030D-6E8A-4147-A177-3AD203B41FA5}">
                      <a16:colId xmlns:a16="http://schemas.microsoft.com/office/drawing/2014/main" xmlns="" val="668829072"/>
                    </a:ext>
                  </a:extLst>
                </a:gridCol>
                <a:gridCol w="3332480">
                  <a:extLst>
                    <a:ext uri="{9D8B030D-6E8A-4147-A177-3AD203B41FA5}">
                      <a16:colId xmlns:a16="http://schemas.microsoft.com/office/drawing/2014/main" xmlns="" val="2290754795"/>
                    </a:ext>
                  </a:extLst>
                </a:gridCol>
              </a:tblGrid>
              <a:tr h="0">
                <a:tc>
                  <a:txBody>
                    <a:bodyPr/>
                    <a:lstStyle/>
                    <a:p>
                      <a:pPr algn="l" fontAlgn="t"/>
                      <a:r>
                        <a:rPr lang="en-US">
                          <a:solidFill>
                            <a:srgbClr val="000000"/>
                          </a:solidFill>
                          <a:effectLst/>
                          <a:latin typeface="times new roman" panose="02020603050405020304" pitchFamily="18" charset="0"/>
                        </a:rPr>
                        <a:t>BIKE_MODEL</a:t>
                      </a:r>
                    </a:p>
                  </a:txBody>
                  <a:tcPr marT="91440" marB="91440">
                    <a:lnL w="7620" cap="flat" cmpd="sng" algn="ctr">
                      <a:solidFill>
                        <a:srgbClr val="A0C517"/>
                      </a:solidFill>
                      <a:prstDash val="solid"/>
                      <a:round/>
                      <a:headEnd type="none" w="med" len="med"/>
                      <a:tailEnd type="none" w="med" len="med"/>
                    </a:lnL>
                    <a:lnR w="7620" cap="flat" cmpd="sng" algn="ctr">
                      <a:solidFill>
                        <a:srgbClr val="A0C517"/>
                      </a:solidFill>
                      <a:prstDash val="solid"/>
                      <a:round/>
                      <a:headEnd type="none" w="med" len="med"/>
                      <a:tailEnd type="none" w="med" len="med"/>
                    </a:lnR>
                    <a:lnT w="7620" cap="flat" cmpd="sng" algn="ctr">
                      <a:solidFill>
                        <a:srgbClr val="A0C517"/>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MANUF_YEAR</a:t>
                      </a:r>
                    </a:p>
                  </a:txBody>
                  <a:tcPr marT="91440" marB="91440">
                    <a:lnL w="7620" cap="flat" cmpd="sng" algn="ctr">
                      <a:solidFill>
                        <a:srgbClr val="A0C517"/>
                      </a:solidFill>
                      <a:prstDash val="solid"/>
                      <a:round/>
                      <a:headEnd type="none" w="med" len="med"/>
                      <a:tailEnd type="none" w="med" len="med"/>
                    </a:lnL>
                    <a:lnR w="7620" cap="flat" cmpd="sng" algn="ctr">
                      <a:solidFill>
                        <a:srgbClr val="A0C517"/>
                      </a:solidFill>
                      <a:prstDash val="solid"/>
                      <a:round/>
                      <a:headEnd type="none" w="med" len="med"/>
                      <a:tailEnd type="none" w="med" len="med"/>
                    </a:lnR>
                    <a:lnT w="7620" cap="flat" cmpd="sng" algn="ctr">
                      <a:solidFill>
                        <a:srgbClr val="A0C517"/>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COLOR</a:t>
                      </a:r>
                    </a:p>
                  </a:txBody>
                  <a:tcPr marT="91440" marB="91440">
                    <a:lnL w="7620" cap="flat" cmpd="sng" algn="ctr">
                      <a:solidFill>
                        <a:srgbClr val="A0C517"/>
                      </a:solidFill>
                      <a:prstDash val="solid"/>
                      <a:round/>
                      <a:headEnd type="none" w="med" len="med"/>
                      <a:tailEnd type="none" w="med" len="med"/>
                    </a:lnL>
                    <a:lnR w="7620" cap="flat" cmpd="sng" algn="ctr">
                      <a:solidFill>
                        <a:srgbClr val="A0C517"/>
                      </a:solidFill>
                      <a:prstDash val="solid"/>
                      <a:round/>
                      <a:headEnd type="none" w="med" len="med"/>
                      <a:tailEnd type="none" w="med" len="med"/>
                    </a:lnR>
                    <a:lnT w="7620" cap="flat" cmpd="sng" algn="ctr">
                      <a:solidFill>
                        <a:srgbClr val="A0C517"/>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extLst>
                  <a:ext uri="{0D108BD9-81ED-4DB2-BD59-A6C34878D82A}">
                    <a16:rowId xmlns:a16="http://schemas.microsoft.com/office/drawing/2014/main" xmlns="" val="1581654404"/>
                  </a:ext>
                </a:extLst>
              </a:tr>
              <a:tr h="0">
                <a:tc>
                  <a:txBody>
                    <a:bodyPr/>
                    <a:lstStyle/>
                    <a:p>
                      <a:pPr algn="l" fontAlgn="t"/>
                      <a:r>
                        <a:rPr lang="en-US">
                          <a:solidFill>
                            <a:srgbClr val="000000"/>
                          </a:solidFill>
                          <a:effectLst/>
                          <a:latin typeface="verdana" panose="020B0604030504040204" pitchFamily="34" charset="0"/>
                        </a:rPr>
                        <a:t>M2011</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2008</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White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525830371"/>
                  </a:ext>
                </a:extLst>
              </a:tr>
              <a:tr h="0">
                <a:tc>
                  <a:txBody>
                    <a:bodyPr/>
                    <a:lstStyle/>
                    <a:p>
                      <a:pPr algn="l" fontAlgn="t"/>
                      <a:r>
                        <a:rPr lang="en-US">
                          <a:solidFill>
                            <a:srgbClr val="000000"/>
                          </a:solidFill>
                          <a:effectLst/>
                          <a:latin typeface="verdana" panose="020B0604030504040204" pitchFamily="34" charset="0"/>
                        </a:rPr>
                        <a:t>M2001</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2008</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Black</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1363760774"/>
                  </a:ext>
                </a:extLst>
              </a:tr>
              <a:tr h="0">
                <a:tc>
                  <a:txBody>
                    <a:bodyPr/>
                    <a:lstStyle/>
                    <a:p>
                      <a:pPr algn="l" fontAlgn="t"/>
                      <a:r>
                        <a:rPr lang="en-US">
                          <a:solidFill>
                            <a:srgbClr val="000000"/>
                          </a:solidFill>
                          <a:effectLst/>
                          <a:latin typeface="verdana" panose="020B0604030504040204" pitchFamily="34" charset="0"/>
                        </a:rPr>
                        <a:t>M3001</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2013</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White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2364845626"/>
                  </a:ext>
                </a:extLst>
              </a:tr>
              <a:tr h="0">
                <a:tc>
                  <a:txBody>
                    <a:bodyPr/>
                    <a:lstStyle/>
                    <a:p>
                      <a:pPr algn="l" fontAlgn="t"/>
                      <a:r>
                        <a:rPr lang="en-US">
                          <a:solidFill>
                            <a:srgbClr val="000000"/>
                          </a:solidFill>
                          <a:effectLst/>
                          <a:latin typeface="verdana" panose="020B0604030504040204" pitchFamily="34" charset="0"/>
                        </a:rPr>
                        <a:t>M3001</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2013</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Black</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2653346352"/>
                  </a:ext>
                </a:extLst>
              </a:tr>
              <a:tr h="0">
                <a:tc>
                  <a:txBody>
                    <a:bodyPr/>
                    <a:lstStyle/>
                    <a:p>
                      <a:pPr algn="l" fontAlgn="t"/>
                      <a:r>
                        <a:rPr lang="en-US">
                          <a:solidFill>
                            <a:srgbClr val="000000"/>
                          </a:solidFill>
                          <a:effectLst/>
                          <a:latin typeface="verdana" panose="020B0604030504040204" pitchFamily="34" charset="0"/>
                        </a:rPr>
                        <a:t>M4006</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2017</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White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80473617"/>
                  </a:ext>
                </a:extLst>
              </a:tr>
              <a:tr h="0">
                <a:tc>
                  <a:txBody>
                    <a:bodyPr/>
                    <a:lstStyle/>
                    <a:p>
                      <a:pPr algn="l" fontAlgn="t"/>
                      <a:r>
                        <a:rPr lang="en-US">
                          <a:solidFill>
                            <a:srgbClr val="000000"/>
                          </a:solidFill>
                          <a:effectLst/>
                          <a:latin typeface="verdana" panose="020B0604030504040204" pitchFamily="34" charset="0"/>
                        </a:rPr>
                        <a:t>M4006</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2017</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dirty="0">
                          <a:solidFill>
                            <a:srgbClr val="000000"/>
                          </a:solidFill>
                          <a:effectLst/>
                          <a:latin typeface="verdana" panose="020B0604030504040204" pitchFamily="34" charset="0"/>
                        </a:rPr>
                        <a:t>Black</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1720470193"/>
                  </a:ext>
                </a:extLst>
              </a:tr>
            </a:tbl>
          </a:graphicData>
        </a:graphic>
      </p:graphicFrame>
      <p:sp>
        <p:nvSpPr>
          <p:cNvPr id="4" name="TextBox 3">
            <a:extLst>
              <a:ext uri="{FF2B5EF4-FFF2-40B4-BE49-F238E27FC236}">
                <a16:creationId xmlns:a16="http://schemas.microsoft.com/office/drawing/2014/main" xmlns="" id="{8050EAD5-7478-4DA4-97F6-A99718FE6D5C}"/>
              </a:ext>
            </a:extLst>
          </p:cNvPr>
          <p:cNvSpPr txBox="1"/>
          <p:nvPr/>
        </p:nvSpPr>
        <p:spPr>
          <a:xfrm>
            <a:off x="701964" y="3429000"/>
            <a:ext cx="10344727" cy="3139321"/>
          </a:xfrm>
          <a:prstGeom prst="rect">
            <a:avLst/>
          </a:prstGeom>
          <a:noFill/>
        </p:spPr>
        <p:txBody>
          <a:bodyPr wrap="square">
            <a:spAutoFit/>
          </a:bodyPr>
          <a:lstStyle/>
          <a:p>
            <a:r>
              <a:rPr lang="en-US" dirty="0"/>
              <a:t>Here columns COLOR and MANUF_YEAR are dependent on BIKE_MODEL and independent of each other.</a:t>
            </a:r>
          </a:p>
          <a:p>
            <a:r>
              <a:rPr lang="en-US" dirty="0"/>
              <a:t>In this case, these two columns can be called as multivalued dependent on BIKE_MODEL. The representation of these dependencies is shown below:</a:t>
            </a:r>
          </a:p>
          <a:p>
            <a:endParaRPr lang="en-US" dirty="0"/>
          </a:p>
          <a:p>
            <a:pPr algn="l">
              <a:buFont typeface="+mj-lt"/>
              <a:buAutoNum type="arabicPeriod"/>
            </a:pPr>
            <a:r>
              <a:rPr lang="en-US" b="0" i="0" dirty="0">
                <a:solidFill>
                  <a:srgbClr val="000000"/>
                </a:solidFill>
                <a:effectLst/>
                <a:latin typeface="verdana" panose="020B0604030504040204" pitchFamily="34" charset="0"/>
              </a:rPr>
              <a:t>BIKE_MODEL   →  →  MANUF_YEAR  </a:t>
            </a:r>
          </a:p>
          <a:p>
            <a:pPr algn="l">
              <a:buFont typeface="+mj-lt"/>
              <a:buAutoNum type="arabicPeriod"/>
            </a:pPr>
            <a:r>
              <a:rPr lang="en-US" b="0" i="0" dirty="0">
                <a:solidFill>
                  <a:srgbClr val="000000"/>
                </a:solidFill>
                <a:effectLst/>
                <a:latin typeface="verdana" panose="020B0604030504040204" pitchFamily="34" charset="0"/>
              </a:rPr>
              <a:t>BIKE_MODEL   →  →  COLOR  </a:t>
            </a:r>
          </a:p>
          <a:p>
            <a:pPr algn="l"/>
            <a:r>
              <a:rPr lang="en-US" b="0" i="0" dirty="0">
                <a:solidFill>
                  <a:srgbClr val="000000"/>
                </a:solidFill>
                <a:effectLst/>
                <a:latin typeface="verdana" panose="020B0604030504040204" pitchFamily="34" charset="0"/>
              </a:rPr>
              <a:t>This can be read as "BIKE_MODEL multidetermined MANUF_YEAR" and "BIKE_MODEL multidetermined COLOR".</a:t>
            </a:r>
          </a:p>
          <a:p>
            <a:endParaRPr lang="en-US" dirty="0"/>
          </a:p>
          <a:p>
            <a:r>
              <a:rPr lang="en-US" b="0" i="0" dirty="0">
                <a:solidFill>
                  <a:srgbClr val="000000"/>
                </a:solidFill>
                <a:effectLst/>
                <a:latin typeface="verdana" panose="020B0604030504040204" pitchFamily="34" charset="0"/>
              </a:rPr>
              <a:t/>
            </a:r>
            <a:br>
              <a:rPr lang="en-US" b="0" i="0" dirty="0">
                <a:solidFill>
                  <a:srgbClr val="000000"/>
                </a:solidFill>
                <a:effectLst/>
                <a:latin typeface="verdana" panose="020B0604030504040204" pitchFamily="34" charset="0"/>
              </a:rPr>
            </a:br>
            <a:endParaRPr lang="en-US" dirty="0"/>
          </a:p>
        </p:txBody>
      </p:sp>
      <p:pic>
        <p:nvPicPr>
          <p:cNvPr id="3" name="Audio 2">
            <a:hlinkClick r:id="" action="ppaction://media"/>
            <a:extLst>
              <a:ext uri="{FF2B5EF4-FFF2-40B4-BE49-F238E27FC236}">
                <a16:creationId xmlns:a16="http://schemas.microsoft.com/office/drawing/2014/main" xmlns="" id="{1C5A6056-F6FC-4EED-95FA-7A95D70ABB7D}"/>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15497209"/>
      </p:ext>
    </p:extLst>
  </p:cSld>
  <p:clrMapOvr>
    <a:masterClrMapping/>
  </p:clrMapOvr>
  <mc:AlternateContent xmlns:mc="http://schemas.openxmlformats.org/markup-compatibility/2006" xmlns:p14="http://schemas.microsoft.com/office/powerpoint/2010/main">
    <mc:Choice Requires="p14">
      <p:transition spd="slow" p14:dur="2000" advTm="46612"/>
    </mc:Choice>
    <mc:Fallback xmlns="">
      <p:transition spd="slow" advTm="4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28B40F-FEB8-4763-B922-A21A46FFE19A}"/>
              </a:ext>
            </a:extLst>
          </p:cNvPr>
          <p:cNvSpPr>
            <a:spLocks noGrp="1"/>
          </p:cNvSpPr>
          <p:nvPr>
            <p:ph type="title"/>
          </p:nvPr>
        </p:nvSpPr>
        <p:spPr/>
        <p:txBody>
          <a:bodyPr/>
          <a:lstStyle/>
          <a:p>
            <a:r>
              <a:rPr lang="en-US" b="0" i="0" dirty="0">
                <a:solidFill>
                  <a:srgbClr val="610B38"/>
                </a:solidFill>
                <a:effectLst/>
                <a:latin typeface="erdana"/>
              </a:rPr>
              <a:t>Join Dependency</a:t>
            </a:r>
            <a:br>
              <a:rPr lang="en-US" b="0" i="0" dirty="0">
                <a:solidFill>
                  <a:srgbClr val="610B38"/>
                </a:solidFill>
                <a:effectLst/>
                <a:latin typeface="erdana"/>
              </a:rPr>
            </a:br>
            <a:endParaRPr lang="en-US" dirty="0"/>
          </a:p>
        </p:txBody>
      </p:sp>
      <p:sp>
        <p:nvSpPr>
          <p:cNvPr id="3" name="Content Placeholder 2">
            <a:extLst>
              <a:ext uri="{FF2B5EF4-FFF2-40B4-BE49-F238E27FC236}">
                <a16:creationId xmlns:a16="http://schemas.microsoft.com/office/drawing/2014/main" xmlns="" id="{1F1FCA7D-0200-4EC7-8215-61F09A4477EF}"/>
              </a:ext>
            </a:extLst>
          </p:cNvPr>
          <p:cNvSpPr>
            <a:spLocks noGrp="1"/>
          </p:cNvSpPr>
          <p:nvPr>
            <p:ph idx="1"/>
          </p:nvPr>
        </p:nvSpPr>
        <p:spPr>
          <a:xfrm>
            <a:off x="572655" y="1357745"/>
            <a:ext cx="10781145" cy="4819218"/>
          </a:xfrm>
        </p:spPr>
        <p:txBody>
          <a:bodyPr>
            <a:normAutofit/>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Join decomposition is a further generalization of Multivalued dependencies.</a:t>
            </a:r>
          </a:p>
          <a:p>
            <a:pPr algn="l">
              <a:buFont typeface="Arial" panose="020B0604020202020204" pitchFamily="34" charset="0"/>
              <a:buChar char="•"/>
            </a:pPr>
            <a:r>
              <a:rPr lang="en-US" b="0" dirty="0">
                <a:solidFill>
                  <a:srgbClr val="000000"/>
                </a:solidFill>
                <a:effectLst/>
                <a:latin typeface="verdana" panose="020B0604030504040204" pitchFamily="34" charset="0"/>
              </a:rPr>
              <a:t>If the join of R1 and R2 over C is equal to relation R, then we can say that a join dependency (JD) exists.</a:t>
            </a:r>
          </a:p>
          <a:p>
            <a:pPr algn="l">
              <a:buFont typeface="Arial" panose="020B0604020202020204" pitchFamily="34" charset="0"/>
              <a:buChar char="•"/>
            </a:pPr>
            <a:r>
              <a:rPr lang="en-US" b="0" dirty="0">
                <a:solidFill>
                  <a:srgbClr val="000000"/>
                </a:solidFill>
                <a:effectLst/>
                <a:latin typeface="verdana" panose="020B0604030504040204" pitchFamily="34" charset="0"/>
              </a:rPr>
              <a:t>Where R1 and R2 are the decompositions R1(A, B, C) and R2(C, D) of a given relations R (A, B, C, D).</a:t>
            </a:r>
          </a:p>
          <a:p>
            <a:pPr algn="l">
              <a:buFont typeface="Arial" panose="020B0604020202020204" pitchFamily="34" charset="0"/>
              <a:buChar char="•"/>
            </a:pPr>
            <a:r>
              <a:rPr lang="en-US" b="0" dirty="0">
                <a:solidFill>
                  <a:srgbClr val="000000"/>
                </a:solidFill>
                <a:effectLst/>
                <a:latin typeface="verdana" panose="020B0604030504040204" pitchFamily="34" charset="0"/>
              </a:rPr>
              <a:t>Alternatively, R1 and R2 are a lossless decomposition of R.</a:t>
            </a:r>
          </a:p>
          <a:p>
            <a:pPr algn="l">
              <a:buFont typeface="Arial" panose="020B0604020202020204" pitchFamily="34" charset="0"/>
              <a:buChar char="•"/>
            </a:pPr>
            <a:r>
              <a:rPr lang="en-US" b="0" dirty="0">
                <a:solidFill>
                  <a:srgbClr val="000000"/>
                </a:solidFill>
                <a:effectLst/>
                <a:latin typeface="verdana" panose="020B0604030504040204" pitchFamily="34" charset="0"/>
              </a:rPr>
              <a:t>A JD ⋈ {R1, R2,..., Rn} is said to hold over a relation R if R1, R2,....., Rn is a lossless-join decomposition.</a:t>
            </a:r>
          </a:p>
          <a:p>
            <a:pPr algn="l">
              <a:buFont typeface="Arial" panose="020B0604020202020204" pitchFamily="34" charset="0"/>
              <a:buChar char="•"/>
            </a:pPr>
            <a:r>
              <a:rPr lang="en-US" b="0" dirty="0">
                <a:solidFill>
                  <a:srgbClr val="000000"/>
                </a:solidFill>
                <a:effectLst/>
                <a:latin typeface="verdana" panose="020B0604030504040204" pitchFamily="34" charset="0"/>
              </a:rPr>
              <a:t>The *(A, B, C, D), (C, D) will be a JD of R if the join of join's attribute is equal to the relation R.</a:t>
            </a:r>
          </a:p>
          <a:p>
            <a:pPr algn="l">
              <a:buFont typeface="Arial" panose="020B0604020202020204" pitchFamily="34" charset="0"/>
              <a:buChar char="•"/>
            </a:pPr>
            <a:r>
              <a:rPr lang="en-US" b="0" dirty="0">
                <a:solidFill>
                  <a:srgbClr val="000000"/>
                </a:solidFill>
                <a:effectLst/>
                <a:latin typeface="verdana" panose="020B0604030504040204" pitchFamily="34" charset="0"/>
              </a:rPr>
              <a:t>Here, *(R1, R2, R3) is used to indicate that relation R1, R2, R3 and so on are a JD of R.</a:t>
            </a:r>
          </a:p>
          <a:p>
            <a:r>
              <a:rPr lang="en-US" dirty="0"/>
              <a:t/>
            </a:r>
            <a:br>
              <a:rPr lang="en-US" dirty="0"/>
            </a:br>
            <a:endParaRPr lang="en-US" dirty="0"/>
          </a:p>
        </p:txBody>
      </p:sp>
      <p:pic>
        <p:nvPicPr>
          <p:cNvPr id="4" name="Audio 3">
            <a:hlinkClick r:id="" action="ppaction://media"/>
            <a:extLst>
              <a:ext uri="{FF2B5EF4-FFF2-40B4-BE49-F238E27FC236}">
                <a16:creationId xmlns:a16="http://schemas.microsoft.com/office/drawing/2014/main" xmlns="" id="{94285280-9459-4B96-BC6B-BBA4BCE13113}"/>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88763643"/>
      </p:ext>
    </p:extLst>
  </p:cSld>
  <p:clrMapOvr>
    <a:masterClrMapping/>
  </p:clrMapOvr>
  <mc:AlternateContent xmlns:mc="http://schemas.openxmlformats.org/markup-compatibility/2006" xmlns:p14="http://schemas.microsoft.com/office/powerpoint/2010/main">
    <mc:Choice Requires="p14">
      <p:transition spd="slow" p14:dur="2000" advTm="83207"/>
    </mc:Choice>
    <mc:Fallback xmlns="">
      <p:transition spd="slow" advTm="83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2A08C-DB2F-4C0D-9652-6D6AB5353C65}"/>
              </a:ext>
            </a:extLst>
          </p:cNvPr>
          <p:cNvSpPr>
            <a:spLocks noGrp="1"/>
          </p:cNvSpPr>
          <p:nvPr>
            <p:ph type="title"/>
          </p:nvPr>
        </p:nvSpPr>
        <p:spPr/>
        <p:txBody>
          <a:bodyPr/>
          <a:lstStyle/>
          <a:p>
            <a:r>
              <a:rPr lang="en-US" b="0" i="0" dirty="0">
                <a:solidFill>
                  <a:srgbClr val="610B38"/>
                </a:solidFill>
                <a:effectLst/>
                <a:latin typeface="erdana"/>
              </a:rPr>
              <a:t>Inclusion Dependency</a:t>
            </a:r>
            <a:br>
              <a:rPr lang="en-US" b="0" i="0" dirty="0">
                <a:solidFill>
                  <a:srgbClr val="610B38"/>
                </a:solidFill>
                <a:effectLst/>
                <a:latin typeface="erdana"/>
              </a:rPr>
            </a:br>
            <a:endParaRPr lang="en-US" dirty="0"/>
          </a:p>
        </p:txBody>
      </p:sp>
      <p:sp>
        <p:nvSpPr>
          <p:cNvPr id="3" name="Content Placeholder 2">
            <a:extLst>
              <a:ext uri="{FF2B5EF4-FFF2-40B4-BE49-F238E27FC236}">
                <a16:creationId xmlns:a16="http://schemas.microsoft.com/office/drawing/2014/main" xmlns="" id="{1F31D71B-BDE8-46C3-9563-D3D6C3475B07}"/>
              </a:ext>
            </a:extLst>
          </p:cNvPr>
          <p:cNvSpPr>
            <a:spLocks noGrp="1"/>
          </p:cNvSpPr>
          <p:nvPr>
            <p:ph idx="1"/>
          </p:nvPr>
        </p:nvSpPr>
        <p:spPr>
          <a:xfrm>
            <a:off x="591127" y="1228436"/>
            <a:ext cx="10762673" cy="4948527"/>
          </a:xfrm>
        </p:spPr>
        <p:txBody>
          <a:bodyPr>
            <a:normAutofit lnSpcReduction="10000"/>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Multivalued dependency and join dependency can be used to guide database design although they both are less common than functional dependencies.</a:t>
            </a:r>
          </a:p>
          <a:p>
            <a:pPr algn="l">
              <a:buFont typeface="Arial" panose="020B0604020202020204" pitchFamily="34" charset="0"/>
              <a:buChar char="•"/>
            </a:pPr>
            <a:r>
              <a:rPr lang="en-US" b="0" dirty="0">
                <a:solidFill>
                  <a:srgbClr val="000000"/>
                </a:solidFill>
                <a:effectLst/>
                <a:latin typeface="verdana" panose="020B0604030504040204" pitchFamily="34" charset="0"/>
              </a:rPr>
              <a:t>Inclusion dependencies are quite common. They typically show little influence on designing of the database.</a:t>
            </a:r>
          </a:p>
          <a:p>
            <a:pPr algn="l">
              <a:buFont typeface="Arial" panose="020B0604020202020204" pitchFamily="34" charset="0"/>
              <a:buChar char="•"/>
            </a:pPr>
            <a:r>
              <a:rPr lang="en-US" b="0" dirty="0">
                <a:solidFill>
                  <a:srgbClr val="000000"/>
                </a:solidFill>
                <a:effectLst/>
                <a:latin typeface="verdana" panose="020B0604030504040204" pitchFamily="34" charset="0"/>
              </a:rPr>
              <a:t>The inclusion dependency is a statement in which some columns of a relation are contained in other columns.</a:t>
            </a:r>
          </a:p>
          <a:p>
            <a:pPr algn="l">
              <a:buFont typeface="Arial" panose="020B0604020202020204" pitchFamily="34" charset="0"/>
              <a:buChar char="•"/>
            </a:pPr>
            <a:r>
              <a:rPr lang="en-US" b="0" dirty="0">
                <a:solidFill>
                  <a:srgbClr val="000000"/>
                </a:solidFill>
                <a:effectLst/>
                <a:latin typeface="verdana" panose="020B0604030504040204" pitchFamily="34" charset="0"/>
              </a:rPr>
              <a:t>The example of inclusion dependency is a foreign key. In one relation, the referring relation is contained in the primary key column(s) of the referenced relation.</a:t>
            </a:r>
          </a:p>
          <a:p>
            <a:pPr algn="l">
              <a:buFont typeface="Arial" panose="020B0604020202020204" pitchFamily="34" charset="0"/>
              <a:buChar char="•"/>
            </a:pPr>
            <a:r>
              <a:rPr lang="en-US" b="0" dirty="0">
                <a:solidFill>
                  <a:srgbClr val="000000"/>
                </a:solidFill>
                <a:effectLst/>
                <a:latin typeface="verdana" panose="020B0604030504040204" pitchFamily="34" charset="0"/>
              </a:rPr>
              <a:t>Suppose we have two relations R and S which was obtained by translating two entity sets such that every R entity is also an S entity.</a:t>
            </a:r>
          </a:p>
          <a:p>
            <a:pPr algn="l">
              <a:buFont typeface="Arial" panose="020B0604020202020204" pitchFamily="34" charset="0"/>
              <a:buChar char="•"/>
            </a:pPr>
            <a:r>
              <a:rPr lang="en-US" b="0" dirty="0">
                <a:solidFill>
                  <a:srgbClr val="000000"/>
                </a:solidFill>
                <a:effectLst/>
                <a:latin typeface="verdana" panose="020B0604030504040204" pitchFamily="34" charset="0"/>
              </a:rPr>
              <a:t>Inclusion dependency would be happen if projecting R on its key attributes yields a relation that is contained in the relation obtained by projecting S on its key attributes.</a:t>
            </a:r>
          </a:p>
          <a:p>
            <a:pPr algn="l">
              <a:buFont typeface="Arial" panose="020B0604020202020204" pitchFamily="34" charset="0"/>
              <a:buChar char="•"/>
            </a:pPr>
            <a:r>
              <a:rPr lang="en-US" b="0" dirty="0">
                <a:solidFill>
                  <a:srgbClr val="000000"/>
                </a:solidFill>
                <a:effectLst/>
                <a:latin typeface="verdana" panose="020B0604030504040204" pitchFamily="34" charset="0"/>
              </a:rPr>
              <a:t>In inclusion dependency, we should not split groups of attributes that participate in an inclusion dependency.</a:t>
            </a:r>
          </a:p>
          <a:p>
            <a:pPr algn="l">
              <a:buFont typeface="Arial" panose="020B0604020202020204" pitchFamily="34" charset="0"/>
              <a:buChar char="•"/>
            </a:pPr>
            <a:r>
              <a:rPr lang="en-US" b="0" dirty="0">
                <a:solidFill>
                  <a:srgbClr val="000000"/>
                </a:solidFill>
                <a:effectLst/>
                <a:latin typeface="verdana" panose="020B0604030504040204" pitchFamily="34" charset="0"/>
              </a:rPr>
              <a:t>In practice, most inclusion dependencies are key-based that is involved only keys.</a:t>
            </a:r>
          </a:p>
          <a:p>
            <a:endParaRPr lang="en-US" dirty="0"/>
          </a:p>
        </p:txBody>
      </p:sp>
      <p:pic>
        <p:nvPicPr>
          <p:cNvPr id="4" name="Audio 3">
            <a:hlinkClick r:id="" action="ppaction://media"/>
            <a:extLst>
              <a:ext uri="{FF2B5EF4-FFF2-40B4-BE49-F238E27FC236}">
                <a16:creationId xmlns:a16="http://schemas.microsoft.com/office/drawing/2014/main" xmlns="" id="{2099A74C-327F-47B4-AA1C-69C79D89514B}"/>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17070255"/>
      </p:ext>
    </p:extLst>
  </p:cSld>
  <p:clrMapOvr>
    <a:masterClrMapping/>
  </p:clrMapOvr>
  <mc:AlternateContent xmlns:mc="http://schemas.openxmlformats.org/markup-compatibility/2006" xmlns:p14="http://schemas.microsoft.com/office/powerpoint/2010/main">
    <mc:Choice Requires="p14">
      <p:transition spd="slow" p14:dur="2000" advTm="91635"/>
    </mc:Choice>
    <mc:Fallback xmlns="">
      <p:transition spd="slow" advTm="91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97837B-16AC-4A5D-B21F-ED6D8C67971C}"/>
              </a:ext>
            </a:extLst>
          </p:cNvPr>
          <p:cNvSpPr>
            <a:spLocks noGrp="1"/>
          </p:cNvSpPr>
          <p:nvPr>
            <p:ph type="title"/>
          </p:nvPr>
        </p:nvSpPr>
        <p:spPr/>
        <p:txBody>
          <a:bodyPr/>
          <a:lstStyle/>
          <a:p>
            <a:r>
              <a:rPr lang="en-US" b="1" i="0" dirty="0">
                <a:solidFill>
                  <a:srgbClr val="3A3A3A"/>
                </a:solidFill>
                <a:effectLst/>
                <a:latin typeface="Helvetica Neue"/>
              </a:rPr>
              <a:t>Database Design Strategies</a:t>
            </a:r>
            <a:endParaRPr lang="en-US" dirty="0"/>
          </a:p>
        </p:txBody>
      </p:sp>
      <p:sp>
        <p:nvSpPr>
          <p:cNvPr id="3" name="Content Placeholder 2">
            <a:extLst>
              <a:ext uri="{FF2B5EF4-FFF2-40B4-BE49-F238E27FC236}">
                <a16:creationId xmlns:a16="http://schemas.microsoft.com/office/drawing/2014/main" xmlns="" id="{78BF41BA-EC95-4219-ABC7-B320D809417A}"/>
              </a:ext>
            </a:extLst>
          </p:cNvPr>
          <p:cNvSpPr>
            <a:spLocks noGrp="1"/>
          </p:cNvSpPr>
          <p:nvPr>
            <p:ph idx="1"/>
          </p:nvPr>
        </p:nvSpPr>
        <p:spPr>
          <a:xfrm>
            <a:off x="1030271" y="1734238"/>
            <a:ext cx="11023184" cy="4906707"/>
          </a:xfrm>
        </p:spPr>
        <p:txBody>
          <a:bodyPr/>
          <a:lstStyle/>
          <a:p>
            <a:pPr algn="l" fontAlgn="base"/>
            <a:r>
              <a:rPr lang="en-US" b="1" i="0" dirty="0">
                <a:solidFill>
                  <a:srgbClr val="3A3A3A"/>
                </a:solidFill>
                <a:effectLst/>
                <a:latin typeface="Helvetica Neue"/>
              </a:rPr>
              <a:t>Database Design Strategies</a:t>
            </a:r>
            <a:endParaRPr lang="en-US" b="0" i="0" dirty="0">
              <a:solidFill>
                <a:srgbClr val="3A3A3A"/>
              </a:solidFill>
              <a:effectLst/>
              <a:latin typeface="Helvetica Neue"/>
            </a:endParaRPr>
          </a:p>
          <a:p>
            <a:pPr algn="l" fontAlgn="base"/>
            <a:r>
              <a:rPr lang="en-US" b="0" i="0" dirty="0">
                <a:solidFill>
                  <a:srgbClr val="3A3A3A"/>
                </a:solidFill>
                <a:effectLst/>
                <a:latin typeface="Helvetica Neue"/>
              </a:rPr>
              <a:t>There are two approaches for developing any database, the top-down method and the bottom-up method. While these approaches appear radically different, they share the common goal of </a:t>
            </a:r>
            <a:r>
              <a:rPr lang="en-US" b="0" i="0" dirty="0" err="1">
                <a:solidFill>
                  <a:srgbClr val="3A3A3A"/>
                </a:solidFill>
                <a:effectLst/>
                <a:latin typeface="Helvetica Neue"/>
              </a:rPr>
              <a:t>utilising</a:t>
            </a:r>
            <a:r>
              <a:rPr lang="en-US" b="0" i="0" dirty="0">
                <a:solidFill>
                  <a:srgbClr val="3A3A3A"/>
                </a:solidFill>
                <a:effectLst/>
                <a:latin typeface="Helvetica Neue"/>
              </a:rPr>
              <a:t> a system by describing all of the interaction between the processes.</a:t>
            </a:r>
          </a:p>
          <a:p>
            <a:pPr algn="l" fontAlgn="base"/>
            <a:r>
              <a:rPr lang="en-US" b="1" i="0" dirty="0">
                <a:solidFill>
                  <a:srgbClr val="3A3A3A"/>
                </a:solidFill>
                <a:effectLst/>
                <a:latin typeface="Helvetica Neue"/>
              </a:rPr>
              <a:t>Top – down design method</a:t>
            </a:r>
            <a:endParaRPr lang="en-US" b="0" i="0" dirty="0">
              <a:solidFill>
                <a:srgbClr val="3A3A3A"/>
              </a:solidFill>
              <a:effectLst/>
              <a:latin typeface="Helvetica Neue"/>
            </a:endParaRPr>
          </a:p>
          <a:p>
            <a:pPr algn="l" fontAlgn="base"/>
            <a:r>
              <a:rPr lang="en-US" b="0" i="0" dirty="0">
                <a:solidFill>
                  <a:srgbClr val="3A3A3A"/>
                </a:solidFill>
                <a:effectLst/>
                <a:latin typeface="Helvetica Neue"/>
              </a:rPr>
              <a:t>The top-down design method starts from the general and moves to the specific. In other words, you start with a general idea of what is needed for the system and then work your way down to the more specific details of how the system will interact. This process involves the identification of different entity types and the definition of each entity’s attributes.</a:t>
            </a:r>
          </a:p>
          <a:p>
            <a:endParaRPr lang="en-US" dirty="0"/>
          </a:p>
        </p:txBody>
      </p:sp>
      <p:pic>
        <p:nvPicPr>
          <p:cNvPr id="1026" name="Picture 2">
            <a:hlinkClick r:id="rId4"/>
            <a:extLst>
              <a:ext uri="{FF2B5EF4-FFF2-40B4-BE49-F238E27FC236}">
                <a16:creationId xmlns:a16="http://schemas.microsoft.com/office/drawing/2014/main" xmlns="" id="{DD84AA5F-75CC-49D0-90BA-B9380464D0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3323" y="4665214"/>
            <a:ext cx="4645561" cy="188336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xmlns="" id="{E82E582D-E75A-4546-B3E1-D22C6AC3759B}"/>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06749331"/>
      </p:ext>
    </p:extLst>
  </p:cSld>
  <p:clrMapOvr>
    <a:masterClrMapping/>
  </p:clrMapOvr>
  <mc:AlternateContent xmlns:mc="http://schemas.openxmlformats.org/markup-compatibility/2006" xmlns:p14="http://schemas.microsoft.com/office/powerpoint/2010/main">
    <mc:Choice Requires="p14">
      <p:transition spd="slow" p14:dur="2000" advTm="66233"/>
    </mc:Choice>
    <mc:Fallback xmlns="">
      <p:transition spd="slow" advTm="66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F03FE7-8827-41E4-8631-B5138A0628F7}"/>
              </a:ext>
            </a:extLst>
          </p:cNvPr>
          <p:cNvSpPr>
            <a:spLocks noGrp="1"/>
          </p:cNvSpPr>
          <p:nvPr>
            <p:ph type="title"/>
          </p:nvPr>
        </p:nvSpPr>
        <p:spPr/>
        <p:txBody>
          <a:bodyPr/>
          <a:lstStyle/>
          <a:p>
            <a:r>
              <a:rPr lang="en-US" b="1" i="0" dirty="0">
                <a:solidFill>
                  <a:srgbClr val="3A3A3A"/>
                </a:solidFill>
                <a:effectLst/>
                <a:latin typeface="Helvetica Neue"/>
              </a:rPr>
              <a:t>Bottom – up design method</a:t>
            </a:r>
            <a:endParaRPr lang="en-US" dirty="0"/>
          </a:p>
        </p:txBody>
      </p:sp>
      <p:sp>
        <p:nvSpPr>
          <p:cNvPr id="3" name="Content Placeholder 2">
            <a:extLst>
              <a:ext uri="{FF2B5EF4-FFF2-40B4-BE49-F238E27FC236}">
                <a16:creationId xmlns:a16="http://schemas.microsoft.com/office/drawing/2014/main" xmlns="" id="{3383CFA9-6F88-4BE6-96B8-F375EC6823FB}"/>
              </a:ext>
            </a:extLst>
          </p:cNvPr>
          <p:cNvSpPr>
            <a:spLocks noGrp="1"/>
          </p:cNvSpPr>
          <p:nvPr>
            <p:ph idx="1"/>
          </p:nvPr>
        </p:nvSpPr>
        <p:spPr>
          <a:xfrm>
            <a:off x="1615098" y="1514895"/>
            <a:ext cx="9714022" cy="5266432"/>
          </a:xfrm>
        </p:spPr>
        <p:txBody>
          <a:bodyPr/>
          <a:lstStyle/>
          <a:p>
            <a:r>
              <a:rPr lang="en-US" b="0" i="0" dirty="0">
                <a:solidFill>
                  <a:srgbClr val="3A3A3A"/>
                </a:solidFill>
                <a:effectLst/>
                <a:latin typeface="Helvetica Neue"/>
              </a:rPr>
              <a:t>The bottom-up approach begins with the specific details and moves up to the general. This is done by first identifying the data elements (items) and then grouping them together in data sets. In other words, this method first identifies the attributes, and then groups them to form entities.</a:t>
            </a:r>
          </a:p>
          <a:p>
            <a:endParaRPr lang="en-US" dirty="0">
              <a:solidFill>
                <a:srgbClr val="3A3A3A"/>
              </a:solidFill>
              <a:latin typeface="Helvetica Neue"/>
            </a:endParaRPr>
          </a:p>
          <a:p>
            <a:endParaRPr lang="en-US" b="0" i="0" dirty="0">
              <a:solidFill>
                <a:srgbClr val="3A3A3A"/>
              </a:solidFill>
              <a:effectLst/>
              <a:latin typeface="Helvetica Neue"/>
            </a:endParaRPr>
          </a:p>
          <a:p>
            <a:endParaRPr lang="en-US" dirty="0">
              <a:solidFill>
                <a:srgbClr val="3A3A3A"/>
              </a:solidFill>
              <a:latin typeface="Helvetica Neue"/>
            </a:endParaRPr>
          </a:p>
          <a:p>
            <a:endParaRPr lang="en-US" dirty="0"/>
          </a:p>
        </p:txBody>
      </p:sp>
      <p:pic>
        <p:nvPicPr>
          <p:cNvPr id="2050" name="Picture 2">
            <a:hlinkClick r:id="rId4"/>
            <a:extLst>
              <a:ext uri="{FF2B5EF4-FFF2-40B4-BE49-F238E27FC236}">
                <a16:creationId xmlns:a16="http://schemas.microsoft.com/office/drawing/2014/main" xmlns="" id="{0F21770A-6EB8-47F6-B918-AB94B95D71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6545" y="3504710"/>
            <a:ext cx="5283199" cy="212947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xmlns="" id="{09B47C9D-0195-4F74-8317-C3822879475C}"/>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37966868"/>
      </p:ext>
    </p:extLst>
  </p:cSld>
  <p:clrMapOvr>
    <a:masterClrMapping/>
  </p:clrMapOvr>
  <mc:AlternateContent xmlns:mc="http://schemas.openxmlformats.org/markup-compatibility/2006" xmlns:p14="http://schemas.microsoft.com/office/powerpoint/2010/main">
    <mc:Choice Requires="p14">
      <p:transition spd="slow" p14:dur="2000" advTm="32889"/>
    </mc:Choice>
    <mc:Fallback xmlns="">
      <p:transition spd="slow" advTm="3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4801CB-BA71-4F93-B819-572F127D9EAA}"/>
              </a:ext>
            </a:extLst>
          </p:cNvPr>
          <p:cNvSpPr>
            <a:spLocks noGrp="1"/>
          </p:cNvSpPr>
          <p:nvPr>
            <p:ph type="title"/>
          </p:nvPr>
        </p:nvSpPr>
        <p:spPr/>
        <p:txBody>
          <a:bodyPr/>
          <a:lstStyle/>
          <a:p>
            <a:r>
              <a:rPr lang="en-US" b="1" i="0" dirty="0">
                <a:solidFill>
                  <a:srgbClr val="3A3A3A"/>
                </a:solidFill>
                <a:effectLst/>
                <a:latin typeface="Helvetica Neue"/>
              </a:rPr>
              <a:t>Centralized design</a:t>
            </a:r>
            <a:endParaRPr lang="en-US" dirty="0"/>
          </a:p>
        </p:txBody>
      </p:sp>
      <p:sp>
        <p:nvSpPr>
          <p:cNvPr id="3" name="Content Placeholder 2">
            <a:extLst>
              <a:ext uri="{FF2B5EF4-FFF2-40B4-BE49-F238E27FC236}">
                <a16:creationId xmlns:a16="http://schemas.microsoft.com/office/drawing/2014/main" xmlns="" id="{68505EAA-A5FB-4F1B-ADCE-5BC054E206ED}"/>
              </a:ext>
            </a:extLst>
          </p:cNvPr>
          <p:cNvSpPr>
            <a:spLocks noGrp="1"/>
          </p:cNvSpPr>
          <p:nvPr>
            <p:ph idx="1"/>
          </p:nvPr>
        </p:nvSpPr>
        <p:spPr>
          <a:xfrm>
            <a:off x="1034473" y="1431636"/>
            <a:ext cx="10470139" cy="4682837"/>
          </a:xfrm>
        </p:spPr>
        <p:txBody>
          <a:bodyPr/>
          <a:lstStyle/>
          <a:p>
            <a:r>
              <a:rPr lang="en-US" b="0" i="0" dirty="0">
                <a:solidFill>
                  <a:srgbClr val="3A3A3A"/>
                </a:solidFill>
                <a:effectLst/>
                <a:latin typeface="Helvetica Neue"/>
              </a:rPr>
              <a:t>Centralized design is most productive when the data component is composed of a moderately small number of objects and procedures. The design can be carried out and represented in a somewhat simple database. Centralized design is typical of a simple or small database and can be successfully done by a single database administrator or by a small design team. This person or team will define the problems, create the conceptual design, verify the conceptual design with the user views, and define system processes and data constraints to ensure that the design complies with the organizations goals. That being said, the centralized design is not limited to small companies. Even large companies can operate within the simple database environment.</a:t>
            </a:r>
          </a:p>
          <a:p>
            <a:endParaRPr lang="en-US" dirty="0"/>
          </a:p>
        </p:txBody>
      </p:sp>
      <p:pic>
        <p:nvPicPr>
          <p:cNvPr id="3074" name="Picture 2">
            <a:hlinkClick r:id="rId4"/>
            <a:extLst>
              <a:ext uri="{FF2B5EF4-FFF2-40B4-BE49-F238E27FC236}">
                <a16:creationId xmlns:a16="http://schemas.microsoft.com/office/drawing/2014/main" xmlns="" id="{9227CE57-1D25-4045-AFDA-EDC438FA60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9090" y="3980873"/>
            <a:ext cx="5560291" cy="26416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xmlns="" id="{848A833F-6375-4B65-B468-9319F60D070F}"/>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5111069"/>
      </p:ext>
    </p:extLst>
  </p:cSld>
  <p:clrMapOvr>
    <a:masterClrMapping/>
  </p:clrMapOvr>
  <mc:AlternateContent xmlns:mc="http://schemas.openxmlformats.org/markup-compatibility/2006" xmlns:p14="http://schemas.microsoft.com/office/powerpoint/2010/main">
    <mc:Choice Requires="p14">
      <p:transition spd="slow" p14:dur="2000" advTm="76914"/>
    </mc:Choice>
    <mc:Fallback xmlns="">
      <p:transition spd="slow" advTm="7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770BA0-9917-4413-AD85-E8A779FF8564}"/>
              </a:ext>
            </a:extLst>
          </p:cNvPr>
          <p:cNvSpPr>
            <a:spLocks noGrp="1"/>
          </p:cNvSpPr>
          <p:nvPr>
            <p:ph type="title"/>
          </p:nvPr>
        </p:nvSpPr>
        <p:spPr>
          <a:xfrm>
            <a:off x="1336780" y="153056"/>
            <a:ext cx="8887876" cy="964544"/>
          </a:xfrm>
        </p:spPr>
        <p:txBody>
          <a:bodyPr/>
          <a:lstStyle/>
          <a:p>
            <a:r>
              <a:rPr lang="en-US" b="1" i="0" dirty="0">
                <a:solidFill>
                  <a:srgbClr val="3A3A3A"/>
                </a:solidFill>
                <a:effectLst/>
                <a:latin typeface="Helvetica Neue"/>
              </a:rPr>
              <a:t>Decentralized design</a:t>
            </a:r>
            <a:endParaRPr lang="en-US" dirty="0"/>
          </a:p>
        </p:txBody>
      </p:sp>
      <p:sp>
        <p:nvSpPr>
          <p:cNvPr id="3" name="Content Placeholder 2">
            <a:extLst>
              <a:ext uri="{FF2B5EF4-FFF2-40B4-BE49-F238E27FC236}">
                <a16:creationId xmlns:a16="http://schemas.microsoft.com/office/drawing/2014/main" xmlns="" id="{ABAF626E-51D8-4FDD-8534-30B76234463C}"/>
              </a:ext>
            </a:extLst>
          </p:cNvPr>
          <p:cNvSpPr>
            <a:spLocks noGrp="1"/>
          </p:cNvSpPr>
          <p:nvPr>
            <p:ph idx="1"/>
          </p:nvPr>
        </p:nvSpPr>
        <p:spPr>
          <a:xfrm>
            <a:off x="1154544" y="803564"/>
            <a:ext cx="10350067" cy="5671127"/>
          </a:xfrm>
        </p:spPr>
        <p:txBody>
          <a:bodyPr/>
          <a:lstStyle/>
          <a:p>
            <a:r>
              <a:rPr lang="en-US" b="0" i="0" dirty="0">
                <a:solidFill>
                  <a:srgbClr val="3A3A3A"/>
                </a:solidFill>
                <a:effectLst/>
                <a:latin typeface="Helvetica Neue"/>
              </a:rPr>
              <a:t>Decentralized design might best be used when the data component of the system has a large number of entities and complex relations upon which complex operations are performed. This is also likely to be used when the problem itself is spread across many operational sites and the elements are a subset of the entire data set. In large and complex projects a team of carefully selected designers are employed to get the job done. This is commonly accomplished by several teams that work on different subsets or modules of the system. Conceptual models are created by these teams and compared to the user views, processes, and constraints for each module. Once all the teams have completed their modules they are all put aggregated into one large conceptual model.</a:t>
            </a:r>
          </a:p>
          <a:p>
            <a:endParaRPr lang="en-US" b="0" i="0" dirty="0">
              <a:solidFill>
                <a:srgbClr val="3A3A3A"/>
              </a:solidFill>
              <a:effectLst/>
              <a:latin typeface="Helvetica Neue"/>
            </a:endParaRPr>
          </a:p>
          <a:p>
            <a:endParaRPr lang="en-US" dirty="0"/>
          </a:p>
        </p:txBody>
      </p:sp>
      <p:pic>
        <p:nvPicPr>
          <p:cNvPr id="4098" name="Picture 2">
            <a:hlinkClick r:id="rId4"/>
            <a:extLst>
              <a:ext uri="{FF2B5EF4-FFF2-40B4-BE49-F238E27FC236}">
                <a16:creationId xmlns:a16="http://schemas.microsoft.com/office/drawing/2014/main" xmlns="" id="{CF11D4F7-34FD-4766-B5FC-978A63CE8F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8747" y="3424687"/>
            <a:ext cx="7099540" cy="343331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xmlns="" id="{CA10F1C6-8842-4A6D-AA63-9AC7FC548630}"/>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44596651"/>
      </p:ext>
    </p:extLst>
  </p:cSld>
  <p:clrMapOvr>
    <a:masterClrMapping/>
  </p:clrMapOvr>
  <mc:AlternateContent xmlns:mc="http://schemas.openxmlformats.org/markup-compatibility/2006" xmlns:p14="http://schemas.microsoft.com/office/powerpoint/2010/main">
    <mc:Choice Requires="p14">
      <p:transition spd="slow" p14:dur="2000" advTm="67510"/>
    </mc:Choice>
    <mc:Fallback xmlns="">
      <p:transition spd="slow" advTm="6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F30F48-04D2-4E6D-A292-2D26708C5F75}"/>
              </a:ext>
            </a:extLst>
          </p:cNvPr>
          <p:cNvSpPr>
            <a:spLocks noGrp="1"/>
          </p:cNvSpPr>
          <p:nvPr>
            <p:ph type="title"/>
          </p:nvPr>
        </p:nvSpPr>
        <p:spPr/>
        <p:txBody>
          <a:bodyPr/>
          <a:lstStyle/>
          <a:p>
            <a:r>
              <a:rPr lang="en-US" b="0" i="0" dirty="0">
                <a:solidFill>
                  <a:srgbClr val="610B38"/>
                </a:solidFill>
                <a:effectLst/>
                <a:latin typeface="erdana"/>
              </a:rPr>
              <a:t>Relational Decomposition</a:t>
            </a:r>
            <a:br>
              <a:rPr lang="en-US" b="0" i="0" dirty="0">
                <a:solidFill>
                  <a:srgbClr val="610B38"/>
                </a:solidFill>
                <a:effectLst/>
                <a:latin typeface="erdana"/>
              </a:rPr>
            </a:br>
            <a:endParaRPr lang="en-US" dirty="0"/>
          </a:p>
        </p:txBody>
      </p:sp>
      <p:sp>
        <p:nvSpPr>
          <p:cNvPr id="3" name="Content Placeholder 2">
            <a:extLst>
              <a:ext uri="{FF2B5EF4-FFF2-40B4-BE49-F238E27FC236}">
                <a16:creationId xmlns:a16="http://schemas.microsoft.com/office/drawing/2014/main" xmlns="" id="{364B7217-2A86-4130-8DD8-03EDE485EE33}"/>
              </a:ext>
            </a:extLst>
          </p:cNvPr>
          <p:cNvSpPr>
            <a:spLocks noGrp="1"/>
          </p:cNvSpPr>
          <p:nvPr>
            <p:ph idx="1"/>
          </p:nvPr>
        </p:nvSpPr>
        <p:spPr/>
        <p:txBody>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When a relation in the relational model is not in appropriate normal form then the decomposition of a relation is required.</a:t>
            </a:r>
          </a:p>
          <a:p>
            <a:pPr algn="l">
              <a:buFont typeface="Arial" panose="020B0604020202020204" pitchFamily="34" charset="0"/>
              <a:buChar char="•"/>
            </a:pPr>
            <a:r>
              <a:rPr lang="en-US" b="0" dirty="0">
                <a:solidFill>
                  <a:srgbClr val="000000"/>
                </a:solidFill>
                <a:effectLst/>
                <a:latin typeface="verdana" panose="020B0604030504040204" pitchFamily="34" charset="0"/>
              </a:rPr>
              <a:t>In a database, it breaks the table into multiple tables.</a:t>
            </a:r>
          </a:p>
          <a:p>
            <a:pPr algn="l">
              <a:buFont typeface="Arial" panose="020B0604020202020204" pitchFamily="34" charset="0"/>
              <a:buChar char="•"/>
            </a:pPr>
            <a:r>
              <a:rPr lang="en-US" b="0" dirty="0">
                <a:solidFill>
                  <a:srgbClr val="000000"/>
                </a:solidFill>
                <a:effectLst/>
                <a:latin typeface="verdana" panose="020B0604030504040204" pitchFamily="34" charset="0"/>
              </a:rPr>
              <a:t>If the relation has no proper decomposition, then it may lead to problems like loss of information.</a:t>
            </a:r>
          </a:p>
          <a:p>
            <a:pPr algn="l">
              <a:buFont typeface="Arial" panose="020B0604020202020204" pitchFamily="34" charset="0"/>
              <a:buChar char="•"/>
            </a:pPr>
            <a:r>
              <a:rPr lang="en-US" b="0" dirty="0">
                <a:solidFill>
                  <a:srgbClr val="000000"/>
                </a:solidFill>
                <a:effectLst/>
                <a:latin typeface="verdana" panose="020B0604030504040204" pitchFamily="34" charset="0"/>
              </a:rPr>
              <a:t>Decomposition is used to eliminate some of the problems of bad design like anomalies, inconsistencies, and redundancy.</a:t>
            </a:r>
          </a:p>
          <a:p>
            <a:endParaRPr lang="en-US" dirty="0"/>
          </a:p>
        </p:txBody>
      </p:sp>
      <p:pic>
        <p:nvPicPr>
          <p:cNvPr id="4" name="Audio 3">
            <a:hlinkClick r:id="" action="ppaction://media"/>
            <a:extLst>
              <a:ext uri="{FF2B5EF4-FFF2-40B4-BE49-F238E27FC236}">
                <a16:creationId xmlns:a16="http://schemas.microsoft.com/office/drawing/2014/main" xmlns="" id="{4295D13B-0BC7-49E1-9101-7223ECA8E8CF}"/>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83071627"/>
      </p:ext>
    </p:extLst>
  </p:cSld>
  <p:clrMapOvr>
    <a:masterClrMapping/>
  </p:clrMapOvr>
  <mc:AlternateContent xmlns:mc="http://schemas.openxmlformats.org/markup-compatibility/2006" xmlns:p14="http://schemas.microsoft.com/office/powerpoint/2010/main">
    <mc:Choice Requires="p14">
      <p:transition spd="slow" p14:dur="2000" advTm="39251"/>
    </mc:Choice>
    <mc:Fallback xmlns="">
      <p:transition spd="slow" advTm="3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0034B89-CB94-41E8-95E6-2AD30448085B}"/>
              </a:ext>
            </a:extLst>
          </p:cNvPr>
          <p:cNvSpPr txBox="1"/>
          <p:nvPr/>
        </p:nvSpPr>
        <p:spPr>
          <a:xfrm>
            <a:off x="2630176" y="685765"/>
            <a:ext cx="6094520" cy="369332"/>
          </a:xfrm>
          <a:prstGeom prst="rect">
            <a:avLst/>
          </a:prstGeom>
          <a:noFill/>
        </p:spPr>
        <p:txBody>
          <a:bodyPr wrap="square">
            <a:spAutoFit/>
          </a:bodyPr>
          <a:lstStyle/>
          <a:p>
            <a:pPr algn="l"/>
            <a:r>
              <a:rPr lang="en-US" b="0" i="0" dirty="0">
                <a:solidFill>
                  <a:srgbClr val="610B38"/>
                </a:solidFill>
                <a:effectLst/>
                <a:latin typeface="erdana"/>
              </a:rPr>
              <a:t>Types of Decomposition</a:t>
            </a:r>
          </a:p>
        </p:txBody>
      </p:sp>
      <p:pic>
        <p:nvPicPr>
          <p:cNvPr id="2052" name="Picture 4" descr="DBMS Relational Decomposition">
            <a:extLst>
              <a:ext uri="{FF2B5EF4-FFF2-40B4-BE49-F238E27FC236}">
                <a16:creationId xmlns:a16="http://schemas.microsoft.com/office/drawing/2014/main" xmlns="" id="{AC91C857-62A3-4BA9-BC78-3B8B303501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5795" y="2209800"/>
            <a:ext cx="666713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xmlns="" id="{84A2D0CE-B3BE-419F-8050-772A0B1DD044}"/>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57334515"/>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DDF7E6-EFEE-427F-8E75-D1CE41957808}"/>
              </a:ext>
            </a:extLst>
          </p:cNvPr>
          <p:cNvSpPr>
            <a:spLocks noGrp="1"/>
          </p:cNvSpPr>
          <p:nvPr>
            <p:ph type="title"/>
          </p:nvPr>
        </p:nvSpPr>
        <p:spPr/>
        <p:txBody>
          <a:bodyPr/>
          <a:lstStyle/>
          <a:p>
            <a:r>
              <a:rPr lang="en-US" b="0" i="0" dirty="0">
                <a:solidFill>
                  <a:srgbClr val="610B4B"/>
                </a:solidFill>
                <a:effectLst/>
                <a:latin typeface="erdana"/>
              </a:rPr>
              <a:t>Lossless Decomposition</a:t>
            </a:r>
            <a:br>
              <a:rPr lang="en-US" b="0" i="0" dirty="0">
                <a:solidFill>
                  <a:srgbClr val="610B4B"/>
                </a:solidFill>
                <a:effectLst/>
                <a:latin typeface="erdana"/>
              </a:rPr>
            </a:br>
            <a:endParaRPr lang="en-US" dirty="0"/>
          </a:p>
        </p:txBody>
      </p:sp>
      <p:graphicFrame>
        <p:nvGraphicFramePr>
          <p:cNvPr id="4" name="Content Placeholder 3">
            <a:extLst>
              <a:ext uri="{FF2B5EF4-FFF2-40B4-BE49-F238E27FC236}">
                <a16:creationId xmlns:a16="http://schemas.microsoft.com/office/drawing/2014/main" xmlns="" id="{BEFC740B-36F1-445C-A1EE-2A8CD6FA29D2}"/>
              </a:ext>
            </a:extLst>
          </p:cNvPr>
          <p:cNvGraphicFramePr>
            <a:graphicFrameLocks noGrp="1"/>
          </p:cNvGraphicFramePr>
          <p:nvPr>
            <p:ph idx="1"/>
            <p:extLst>
              <p:ext uri="{D42A27DB-BD31-4B8C-83A1-F6EECF244321}">
                <p14:modId xmlns:p14="http://schemas.microsoft.com/office/powerpoint/2010/main" val="1079766469"/>
              </p:ext>
            </p:extLst>
          </p:nvPr>
        </p:nvGraphicFramePr>
        <p:xfrm>
          <a:off x="1028848" y="3742594"/>
          <a:ext cx="9997440" cy="2438400"/>
        </p:xfrm>
        <a:graphic>
          <a:graphicData uri="http://schemas.openxmlformats.org/drawingml/2006/table">
            <a:tbl>
              <a:tblPr/>
              <a:tblGrid>
                <a:gridCol w="1666240">
                  <a:extLst>
                    <a:ext uri="{9D8B030D-6E8A-4147-A177-3AD203B41FA5}">
                      <a16:colId xmlns:a16="http://schemas.microsoft.com/office/drawing/2014/main" xmlns="" val="680663757"/>
                    </a:ext>
                  </a:extLst>
                </a:gridCol>
                <a:gridCol w="1666240">
                  <a:extLst>
                    <a:ext uri="{9D8B030D-6E8A-4147-A177-3AD203B41FA5}">
                      <a16:colId xmlns:a16="http://schemas.microsoft.com/office/drawing/2014/main" xmlns="" val="2080633999"/>
                    </a:ext>
                  </a:extLst>
                </a:gridCol>
                <a:gridCol w="1666240">
                  <a:extLst>
                    <a:ext uri="{9D8B030D-6E8A-4147-A177-3AD203B41FA5}">
                      <a16:colId xmlns:a16="http://schemas.microsoft.com/office/drawing/2014/main" xmlns="" val="3698758333"/>
                    </a:ext>
                  </a:extLst>
                </a:gridCol>
                <a:gridCol w="1666240">
                  <a:extLst>
                    <a:ext uri="{9D8B030D-6E8A-4147-A177-3AD203B41FA5}">
                      <a16:colId xmlns:a16="http://schemas.microsoft.com/office/drawing/2014/main" xmlns="" val="2983563179"/>
                    </a:ext>
                  </a:extLst>
                </a:gridCol>
                <a:gridCol w="1666240">
                  <a:extLst>
                    <a:ext uri="{9D8B030D-6E8A-4147-A177-3AD203B41FA5}">
                      <a16:colId xmlns:a16="http://schemas.microsoft.com/office/drawing/2014/main" xmlns="" val="2480542465"/>
                    </a:ext>
                  </a:extLst>
                </a:gridCol>
                <a:gridCol w="1666240">
                  <a:extLst>
                    <a:ext uri="{9D8B030D-6E8A-4147-A177-3AD203B41FA5}">
                      <a16:colId xmlns:a16="http://schemas.microsoft.com/office/drawing/2014/main" xmlns="" val="726820827"/>
                    </a:ext>
                  </a:extLst>
                </a:gridCol>
              </a:tblGrid>
              <a:tr h="0">
                <a:tc>
                  <a:txBody>
                    <a:bodyPr/>
                    <a:lstStyle/>
                    <a:p>
                      <a:pPr algn="l" fontAlgn="t"/>
                      <a:r>
                        <a:rPr lang="en-US">
                          <a:solidFill>
                            <a:srgbClr val="000000"/>
                          </a:solidFill>
                          <a:effectLst/>
                          <a:latin typeface="times new roman" panose="02020603050405020304" pitchFamily="18" charset="0"/>
                        </a:rPr>
                        <a:t>EMP_ID</a:t>
                      </a:r>
                    </a:p>
                  </a:txBody>
                  <a:tcPr marT="91440" marB="91440">
                    <a:lnL w="7620" cap="flat" cmpd="sng" algn="ctr">
                      <a:solidFill>
                        <a:srgbClr val="20C4D2"/>
                      </a:solidFill>
                      <a:prstDash val="solid"/>
                      <a:round/>
                      <a:headEnd type="none" w="med" len="med"/>
                      <a:tailEnd type="none" w="med" len="med"/>
                    </a:lnL>
                    <a:lnR w="7620" cap="flat" cmpd="sng" algn="ctr">
                      <a:solidFill>
                        <a:srgbClr val="20C4D2"/>
                      </a:solidFill>
                      <a:prstDash val="solid"/>
                      <a:round/>
                      <a:headEnd type="none" w="med" len="med"/>
                      <a:tailEnd type="none" w="med" len="med"/>
                    </a:lnR>
                    <a:lnT w="7620" cap="flat" cmpd="sng" algn="ctr">
                      <a:solidFill>
                        <a:srgbClr val="20C4D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EMP_NAME</a:t>
                      </a:r>
                    </a:p>
                  </a:txBody>
                  <a:tcPr marT="91440" marB="91440">
                    <a:lnL w="7620" cap="flat" cmpd="sng" algn="ctr">
                      <a:solidFill>
                        <a:srgbClr val="20C4D2"/>
                      </a:solidFill>
                      <a:prstDash val="solid"/>
                      <a:round/>
                      <a:headEnd type="none" w="med" len="med"/>
                      <a:tailEnd type="none" w="med" len="med"/>
                    </a:lnL>
                    <a:lnR w="7620" cap="flat" cmpd="sng" algn="ctr">
                      <a:solidFill>
                        <a:srgbClr val="20C4D2"/>
                      </a:solidFill>
                      <a:prstDash val="solid"/>
                      <a:round/>
                      <a:headEnd type="none" w="med" len="med"/>
                      <a:tailEnd type="none" w="med" len="med"/>
                    </a:lnR>
                    <a:lnT w="7620" cap="flat" cmpd="sng" algn="ctr">
                      <a:solidFill>
                        <a:srgbClr val="20C4D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EMP_AGE</a:t>
                      </a:r>
                    </a:p>
                  </a:txBody>
                  <a:tcPr marT="91440" marB="91440">
                    <a:lnL w="7620" cap="flat" cmpd="sng" algn="ctr">
                      <a:solidFill>
                        <a:srgbClr val="20C4D2"/>
                      </a:solidFill>
                      <a:prstDash val="solid"/>
                      <a:round/>
                      <a:headEnd type="none" w="med" len="med"/>
                      <a:tailEnd type="none" w="med" len="med"/>
                    </a:lnL>
                    <a:lnR w="7620" cap="flat" cmpd="sng" algn="ctr">
                      <a:solidFill>
                        <a:srgbClr val="20C4D2"/>
                      </a:solidFill>
                      <a:prstDash val="solid"/>
                      <a:round/>
                      <a:headEnd type="none" w="med" len="med"/>
                      <a:tailEnd type="none" w="med" len="med"/>
                    </a:lnR>
                    <a:lnT w="7620" cap="flat" cmpd="sng" algn="ctr">
                      <a:solidFill>
                        <a:srgbClr val="20C4D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EMP_CITY</a:t>
                      </a:r>
                    </a:p>
                  </a:txBody>
                  <a:tcPr marT="91440" marB="91440">
                    <a:lnL w="7620" cap="flat" cmpd="sng" algn="ctr">
                      <a:solidFill>
                        <a:srgbClr val="20C4D2"/>
                      </a:solidFill>
                      <a:prstDash val="solid"/>
                      <a:round/>
                      <a:headEnd type="none" w="med" len="med"/>
                      <a:tailEnd type="none" w="med" len="med"/>
                    </a:lnL>
                    <a:lnR w="7620" cap="flat" cmpd="sng" algn="ctr">
                      <a:solidFill>
                        <a:srgbClr val="20C4D2"/>
                      </a:solidFill>
                      <a:prstDash val="solid"/>
                      <a:round/>
                      <a:headEnd type="none" w="med" len="med"/>
                      <a:tailEnd type="none" w="med" len="med"/>
                    </a:lnR>
                    <a:lnT w="7620" cap="flat" cmpd="sng" algn="ctr">
                      <a:solidFill>
                        <a:srgbClr val="20C4D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DEPT_ID</a:t>
                      </a:r>
                    </a:p>
                  </a:txBody>
                  <a:tcPr marT="91440" marB="91440">
                    <a:lnL w="7620" cap="flat" cmpd="sng" algn="ctr">
                      <a:solidFill>
                        <a:srgbClr val="20C4D2"/>
                      </a:solidFill>
                      <a:prstDash val="solid"/>
                      <a:round/>
                      <a:headEnd type="none" w="med" len="med"/>
                      <a:tailEnd type="none" w="med" len="med"/>
                    </a:lnL>
                    <a:lnR w="7620" cap="flat" cmpd="sng" algn="ctr">
                      <a:solidFill>
                        <a:srgbClr val="20C4D2"/>
                      </a:solidFill>
                      <a:prstDash val="solid"/>
                      <a:round/>
                      <a:headEnd type="none" w="med" len="med"/>
                      <a:tailEnd type="none" w="med" len="med"/>
                    </a:lnR>
                    <a:lnT w="7620" cap="flat" cmpd="sng" algn="ctr">
                      <a:solidFill>
                        <a:srgbClr val="20C4D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DEPT_NAME</a:t>
                      </a:r>
                    </a:p>
                  </a:txBody>
                  <a:tcPr marT="91440" marB="91440">
                    <a:lnL w="7620" cap="flat" cmpd="sng" algn="ctr">
                      <a:solidFill>
                        <a:srgbClr val="20C4D2"/>
                      </a:solidFill>
                      <a:prstDash val="solid"/>
                      <a:round/>
                      <a:headEnd type="none" w="med" len="med"/>
                      <a:tailEnd type="none" w="med" len="med"/>
                    </a:lnL>
                    <a:lnR w="7620" cap="flat" cmpd="sng" algn="ctr">
                      <a:solidFill>
                        <a:srgbClr val="20C4D2"/>
                      </a:solidFill>
                      <a:prstDash val="solid"/>
                      <a:round/>
                      <a:headEnd type="none" w="med" len="med"/>
                      <a:tailEnd type="none" w="med" len="med"/>
                    </a:lnR>
                    <a:lnT w="7620" cap="flat" cmpd="sng" algn="ctr">
                      <a:solidFill>
                        <a:srgbClr val="20C4D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extLst>
                  <a:ext uri="{0D108BD9-81ED-4DB2-BD59-A6C34878D82A}">
                    <a16:rowId xmlns:a16="http://schemas.microsoft.com/office/drawing/2014/main" xmlns="" val="3817348860"/>
                  </a:ext>
                </a:extLst>
              </a:tr>
              <a:tr h="0">
                <a:tc>
                  <a:txBody>
                    <a:bodyPr/>
                    <a:lstStyle/>
                    <a:p>
                      <a:pPr algn="l" fontAlgn="t"/>
                      <a:r>
                        <a:rPr lang="en-US">
                          <a:solidFill>
                            <a:srgbClr val="000000"/>
                          </a:solidFill>
                          <a:effectLst/>
                          <a:latin typeface="verdana" panose="020B0604030504040204" pitchFamily="34" charset="0"/>
                        </a:rPr>
                        <a:t>22</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Denim</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28</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Mumbai</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827</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Sales</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178082876"/>
                  </a:ext>
                </a:extLst>
              </a:tr>
              <a:tr h="0">
                <a:tc>
                  <a:txBody>
                    <a:bodyPr/>
                    <a:lstStyle/>
                    <a:p>
                      <a:pPr algn="l" fontAlgn="t"/>
                      <a:r>
                        <a:rPr lang="en-US">
                          <a:solidFill>
                            <a:srgbClr val="000000"/>
                          </a:solidFill>
                          <a:effectLst/>
                          <a:latin typeface="verdana" panose="020B0604030504040204" pitchFamily="34" charset="0"/>
                        </a:rPr>
                        <a:t>33</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Alina</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25</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Delhi</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438</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Marketing</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1156859225"/>
                  </a:ext>
                </a:extLst>
              </a:tr>
              <a:tr h="0">
                <a:tc>
                  <a:txBody>
                    <a:bodyPr/>
                    <a:lstStyle/>
                    <a:p>
                      <a:pPr algn="l" fontAlgn="t"/>
                      <a:r>
                        <a:rPr lang="en-US">
                          <a:solidFill>
                            <a:srgbClr val="000000"/>
                          </a:solidFill>
                          <a:effectLst/>
                          <a:latin typeface="verdana" panose="020B0604030504040204" pitchFamily="34" charset="0"/>
                        </a:rPr>
                        <a:t>46</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Stephan</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30</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Bangalore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869</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Finance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1432050984"/>
                  </a:ext>
                </a:extLst>
              </a:tr>
              <a:tr h="0">
                <a:tc>
                  <a:txBody>
                    <a:bodyPr/>
                    <a:lstStyle/>
                    <a:p>
                      <a:pPr algn="l" fontAlgn="t"/>
                      <a:r>
                        <a:rPr lang="en-US">
                          <a:solidFill>
                            <a:srgbClr val="000000"/>
                          </a:solidFill>
                          <a:effectLst/>
                          <a:latin typeface="verdana" panose="020B0604030504040204" pitchFamily="34" charset="0"/>
                        </a:rPr>
                        <a:t>52</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Katherine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36</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Mumbai</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575</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Production</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4194376069"/>
                  </a:ext>
                </a:extLst>
              </a:tr>
              <a:tr h="0">
                <a:tc>
                  <a:txBody>
                    <a:bodyPr/>
                    <a:lstStyle/>
                    <a:p>
                      <a:pPr algn="l" fontAlgn="t"/>
                      <a:r>
                        <a:rPr lang="en-US">
                          <a:solidFill>
                            <a:srgbClr val="000000"/>
                          </a:solidFill>
                          <a:effectLst/>
                          <a:latin typeface="verdana" panose="020B0604030504040204" pitchFamily="34" charset="0"/>
                        </a:rPr>
                        <a:t>60</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Jack</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40</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Noida</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678</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dirty="0">
                          <a:solidFill>
                            <a:srgbClr val="000000"/>
                          </a:solidFill>
                          <a:effectLst/>
                          <a:latin typeface="verdana" panose="020B0604030504040204" pitchFamily="34" charset="0"/>
                        </a:rPr>
                        <a:t>Testing</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3983114217"/>
                  </a:ext>
                </a:extLst>
              </a:tr>
            </a:tbl>
          </a:graphicData>
        </a:graphic>
      </p:graphicFrame>
      <p:sp>
        <p:nvSpPr>
          <p:cNvPr id="5" name="Rectangle 1">
            <a:extLst>
              <a:ext uri="{FF2B5EF4-FFF2-40B4-BE49-F238E27FC236}">
                <a16:creationId xmlns:a16="http://schemas.microsoft.com/office/drawing/2014/main" xmlns="" id="{A64A2E8D-C808-4193-94C2-99038BD23A57}"/>
              </a:ext>
            </a:extLst>
          </p:cNvPr>
          <p:cNvSpPr>
            <a:spLocks noChangeArrowheads="1"/>
          </p:cNvSpPr>
          <p:nvPr/>
        </p:nvSpPr>
        <p:spPr bwMode="auto">
          <a:xfrm>
            <a:off x="276045" y="1336120"/>
            <a:ext cx="11800936" cy="21236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30188" lvl="2" indent="-174625">
              <a:buFont typeface="Arial" panose="020B0604020202020204" pitchFamily="34" charset="0"/>
              <a:buChar char="•"/>
            </a:pPr>
            <a:r>
              <a:rPr kumimoji="0" lang="en-US" altLang="en-US" b="0" i="0" u="none" strike="noStrike" cap="none" normalizeH="0" baseline="0" dirty="0">
                <a:ln>
                  <a:noFill/>
                </a:ln>
                <a:effectLst/>
                <a:latin typeface="Verdana" panose="020B0604030504040204" pitchFamily="34" charset="0"/>
              </a:rPr>
              <a:t>If the information is not lost from the relation that is decomposed, then the decomposition will be lossless.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effectLst/>
                <a:latin typeface="Verdana" panose="020B0604030504040204" pitchFamily="34" charset="0"/>
              </a:rPr>
              <a:t>The lossless decomposition guarantees that the join of relations will result in the same relation as it was decomposed.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effectLst/>
                <a:latin typeface="Verdana" panose="020B0604030504040204" pitchFamily="34" charset="0"/>
              </a:rPr>
              <a:t>The relation is said to be lossless decomposition if natural joins of all the decomposition give the original relation.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Verdana" panose="020B0604030504040204" pitchFamily="34" charset="0"/>
              </a:rPr>
              <a:t>Example:</a:t>
            </a:r>
            <a:endParaRPr kumimoji="0" lang="en-US" altLang="en-US" sz="1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Verdana" panose="020B0604030504040204" pitchFamily="34" charset="0"/>
              </a:rPr>
              <a:t>EMPLOYEE_DEPARTMENT table:</a:t>
            </a:r>
            <a:endParaRPr kumimoji="0" lang="en-US" altLang="en-US" sz="4000" b="0" i="0" u="none" strike="noStrike" cap="none" normalizeH="0" baseline="0" dirty="0">
              <a:ln>
                <a:noFill/>
              </a:ln>
              <a:effectLst/>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xmlns="" id="{626881F8-E919-4F03-A8C2-48A0935E1090}"/>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77165236"/>
      </p:ext>
    </p:extLst>
  </p:cSld>
  <p:clrMapOvr>
    <a:masterClrMapping/>
  </p:clrMapOvr>
  <mc:AlternateContent xmlns:mc="http://schemas.openxmlformats.org/markup-compatibility/2006" xmlns:p14="http://schemas.microsoft.com/office/powerpoint/2010/main">
    <mc:Choice Requires="p14">
      <p:transition spd="slow" p14:dur="2000" advTm="45590"/>
    </mc:Choice>
    <mc:Fallback xmlns="">
      <p:transition spd="slow" advTm="4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D5F98B-8216-4154-8501-4FF0973F9402}"/>
              </a:ext>
            </a:extLst>
          </p:cNvPr>
          <p:cNvSpPr>
            <a:spLocks noGrp="1"/>
          </p:cNvSpPr>
          <p:nvPr>
            <p:ph type="title"/>
          </p:nvPr>
        </p:nvSpPr>
        <p:spPr>
          <a:xfrm>
            <a:off x="838200" y="365126"/>
            <a:ext cx="10515600" cy="567748"/>
          </a:xfrm>
        </p:spPr>
        <p:txBody>
          <a:bodyPr>
            <a:noAutofit/>
          </a:bodyPr>
          <a:lstStyle/>
          <a:p>
            <a:r>
              <a:rPr kumimoji="0" lang="en-US" altLang="en-US" sz="1800" b="1" i="0" u="none" strike="noStrike" cap="none" normalizeH="0" baseline="0" dirty="0">
                <a:ln>
                  <a:noFill/>
                </a:ln>
                <a:solidFill>
                  <a:srgbClr val="000000"/>
                </a:solidFill>
                <a:effectLst/>
                <a:latin typeface="Verdana" panose="020B0604030504040204" pitchFamily="34" charset="0"/>
              </a:rPr>
              <a:t/>
            </a:r>
            <a:br>
              <a:rPr kumimoji="0" lang="en-US" altLang="en-US" sz="1800" b="1" i="0" u="none" strike="noStrike" cap="none" normalizeH="0" baseline="0" dirty="0">
                <a:ln>
                  <a:noFill/>
                </a:ln>
                <a:solidFill>
                  <a:srgbClr val="000000"/>
                </a:solidFill>
                <a:effectLst/>
                <a:latin typeface="Verdana" panose="020B0604030504040204" pitchFamily="34" charset="0"/>
              </a:rPr>
            </a:br>
            <a:r>
              <a:rPr kumimoji="0" lang="en-US" altLang="en-US" sz="1800" b="1" i="0" u="none" strike="noStrike" cap="none" normalizeH="0" baseline="0" dirty="0">
                <a:ln>
                  <a:noFill/>
                </a:ln>
                <a:solidFill>
                  <a:srgbClr val="000000"/>
                </a:solidFill>
                <a:effectLst/>
                <a:latin typeface="Verdana" panose="020B0604030504040204" pitchFamily="34" charset="0"/>
              </a:rPr>
              <a:t/>
            </a:r>
            <a:br>
              <a:rPr kumimoji="0" lang="en-US" altLang="en-US" sz="1800" b="1" i="0" u="none" strike="noStrike" cap="none" normalizeH="0" baseline="0" dirty="0">
                <a:ln>
                  <a:noFill/>
                </a:ln>
                <a:solidFill>
                  <a:srgbClr val="000000"/>
                </a:solidFill>
                <a:effectLst/>
                <a:latin typeface="Verdana" panose="020B0604030504040204" pitchFamily="34" charset="0"/>
              </a:rPr>
            </a:br>
            <a:r>
              <a:rPr kumimoji="0" lang="en-US" altLang="en-US" sz="1800" b="1" i="0" u="none" strike="noStrike" cap="none" normalizeH="0" baseline="0" dirty="0">
                <a:ln>
                  <a:noFill/>
                </a:ln>
                <a:solidFill>
                  <a:srgbClr val="000000"/>
                </a:solidFill>
                <a:effectLst/>
                <a:latin typeface="Verdana" panose="020B0604030504040204" pitchFamily="34" charset="0"/>
              </a:rPr>
              <a:t/>
            </a:r>
            <a:br>
              <a:rPr kumimoji="0" lang="en-US" altLang="en-US" sz="1800" b="1" i="0" u="none" strike="noStrike" cap="none" normalizeH="0" baseline="0" dirty="0">
                <a:ln>
                  <a:noFill/>
                </a:ln>
                <a:solidFill>
                  <a:srgbClr val="000000"/>
                </a:solidFill>
                <a:effectLst/>
                <a:latin typeface="Verdana" panose="020B0604030504040204" pitchFamily="34" charset="0"/>
              </a:rPr>
            </a:br>
            <a:r>
              <a:rPr kumimoji="0" lang="en-US" altLang="en-US" sz="1800" b="1" i="0" u="none" strike="noStrike" cap="none" normalizeH="0" baseline="0" dirty="0">
                <a:ln>
                  <a:noFill/>
                </a:ln>
                <a:solidFill>
                  <a:srgbClr val="000000"/>
                </a:solidFill>
                <a:effectLst/>
                <a:latin typeface="Verdana" panose="020B0604030504040204" pitchFamily="34" charset="0"/>
              </a:rPr>
              <a:t/>
            </a:r>
            <a:br>
              <a:rPr kumimoji="0" lang="en-US" altLang="en-US" sz="1800" b="1" i="0" u="none" strike="noStrike" cap="none" normalizeH="0" baseline="0" dirty="0">
                <a:ln>
                  <a:noFill/>
                </a:ln>
                <a:solidFill>
                  <a:srgbClr val="000000"/>
                </a:solidFill>
                <a:effectLst/>
                <a:latin typeface="Verdana" panose="020B0604030504040204" pitchFamily="34" charset="0"/>
              </a:rPr>
            </a:br>
            <a:r>
              <a:rPr lang="en-US" sz="1800" b="0" i="0" dirty="0">
                <a:solidFill>
                  <a:srgbClr val="000000"/>
                </a:solidFill>
                <a:effectLst/>
                <a:latin typeface="verdana" panose="020B0604030504040204" pitchFamily="34" charset="0"/>
              </a:rPr>
              <a:t>The above relation is decomposed into two relations EMPLOYEE and DEPARTMENT</a:t>
            </a:r>
            <a:br>
              <a:rPr lang="en-US" sz="1800" b="0" i="0" dirty="0">
                <a:solidFill>
                  <a:srgbClr val="000000"/>
                </a:solidFill>
                <a:effectLst/>
                <a:latin typeface="verdana" panose="020B0604030504040204" pitchFamily="34" charset="0"/>
              </a:rPr>
            </a:br>
            <a:r>
              <a:rPr lang="en-US" sz="1800" b="0" i="0" dirty="0">
                <a:solidFill>
                  <a:srgbClr val="000000"/>
                </a:solidFill>
                <a:effectLst/>
                <a:latin typeface="verdana" panose="020B0604030504040204" pitchFamily="34" charset="0"/>
              </a:rPr>
              <a:t/>
            </a:r>
            <a:br>
              <a:rPr lang="en-US" sz="1800" b="0" i="0" dirty="0">
                <a:solidFill>
                  <a:srgbClr val="000000"/>
                </a:solidFill>
                <a:effectLst/>
                <a:latin typeface="verdana" panose="020B0604030504040204" pitchFamily="34" charset="0"/>
              </a:rPr>
            </a:br>
            <a:r>
              <a:rPr kumimoji="0" lang="en-US" altLang="en-US" sz="1800" b="1" i="0" u="none" strike="noStrike" cap="none" normalizeH="0" baseline="0" dirty="0">
                <a:ln>
                  <a:noFill/>
                </a:ln>
                <a:solidFill>
                  <a:srgbClr val="000000"/>
                </a:solidFill>
                <a:effectLst/>
                <a:latin typeface="Verdana" panose="020B0604030504040204" pitchFamily="34" charset="0"/>
              </a:rPr>
              <a:t/>
            </a:r>
            <a:br>
              <a:rPr kumimoji="0" lang="en-US" altLang="en-US" sz="1800" b="1" i="0" u="none" strike="noStrike" cap="none" normalizeH="0" baseline="0" dirty="0">
                <a:ln>
                  <a:noFill/>
                </a:ln>
                <a:solidFill>
                  <a:srgbClr val="000000"/>
                </a:solidFill>
                <a:effectLst/>
                <a:latin typeface="Verdana" panose="020B0604030504040204" pitchFamily="34" charset="0"/>
              </a:rPr>
            </a:br>
            <a:r>
              <a:rPr kumimoji="0" lang="en-US" altLang="en-US" sz="1800" b="1" i="0" u="none" strike="noStrike" cap="none" normalizeH="0" baseline="0" dirty="0">
                <a:ln>
                  <a:noFill/>
                </a:ln>
                <a:solidFill>
                  <a:srgbClr val="000000"/>
                </a:solidFill>
                <a:effectLst/>
                <a:latin typeface="Verdana" panose="020B0604030504040204" pitchFamily="34" charset="0"/>
              </a:rPr>
              <a:t/>
            </a:r>
            <a:br>
              <a:rPr kumimoji="0" lang="en-US" altLang="en-US" sz="1800" b="1" i="0" u="none" strike="noStrike" cap="none" normalizeH="0" baseline="0" dirty="0">
                <a:ln>
                  <a:noFill/>
                </a:ln>
                <a:solidFill>
                  <a:srgbClr val="000000"/>
                </a:solidFill>
                <a:effectLst/>
                <a:latin typeface="Verdana" panose="020B0604030504040204" pitchFamily="34" charset="0"/>
              </a:rPr>
            </a:br>
            <a:r>
              <a:rPr kumimoji="0" lang="en-US" altLang="en-US" sz="1800" b="1" i="0" u="none" strike="noStrike" cap="none" normalizeH="0" baseline="0" dirty="0">
                <a:ln>
                  <a:noFill/>
                </a:ln>
                <a:solidFill>
                  <a:srgbClr val="000000"/>
                </a:solidFill>
                <a:effectLst/>
                <a:latin typeface="Verdana" panose="020B0604030504040204" pitchFamily="34" charset="0"/>
              </a:rPr>
              <a:t>EMPLOYEE table:</a:t>
            </a:r>
            <a:r>
              <a:rPr kumimoji="0" lang="en-US" altLang="en-US" sz="4400" b="0" i="0" u="none" strike="noStrike" cap="none" normalizeH="0" baseline="0" dirty="0">
                <a:ln>
                  <a:noFill/>
                </a:ln>
                <a:solidFill>
                  <a:schemeClr val="tx1"/>
                </a:solidFill>
                <a:effectLst/>
                <a:latin typeface="Arial" panose="020B0604020202020204" pitchFamily="34" charset="0"/>
              </a:rPr>
              <a:t/>
            </a:r>
            <a:br>
              <a:rPr kumimoji="0" lang="en-US" altLang="en-US" sz="4400" b="0" i="0" u="none" strike="noStrike" cap="none" normalizeH="0" baseline="0" dirty="0">
                <a:ln>
                  <a:noFill/>
                </a:ln>
                <a:solidFill>
                  <a:schemeClr val="tx1"/>
                </a:solidFill>
                <a:effectLst/>
                <a:latin typeface="Arial" panose="020B0604020202020204" pitchFamily="34" charset="0"/>
              </a:rPr>
            </a:br>
            <a:endParaRPr lang="en-US" sz="1800" dirty="0"/>
          </a:p>
        </p:txBody>
      </p:sp>
      <p:graphicFrame>
        <p:nvGraphicFramePr>
          <p:cNvPr id="9" name="Content Placeholder 8">
            <a:extLst>
              <a:ext uri="{FF2B5EF4-FFF2-40B4-BE49-F238E27FC236}">
                <a16:creationId xmlns:a16="http://schemas.microsoft.com/office/drawing/2014/main" xmlns="" id="{4B205E2D-0A18-4DC2-AADA-95A297AC2DDF}"/>
              </a:ext>
            </a:extLst>
          </p:cNvPr>
          <p:cNvGraphicFramePr>
            <a:graphicFrameLocks noGrp="1"/>
          </p:cNvGraphicFramePr>
          <p:nvPr>
            <p:ph idx="1"/>
          </p:nvPr>
        </p:nvGraphicFramePr>
        <p:xfrm>
          <a:off x="1088654" y="3385943"/>
          <a:ext cx="9997440" cy="2438400"/>
        </p:xfrm>
        <a:graphic>
          <a:graphicData uri="http://schemas.openxmlformats.org/drawingml/2006/table">
            <a:tbl>
              <a:tblPr/>
              <a:tblGrid>
                <a:gridCol w="2499360">
                  <a:extLst>
                    <a:ext uri="{9D8B030D-6E8A-4147-A177-3AD203B41FA5}">
                      <a16:colId xmlns:a16="http://schemas.microsoft.com/office/drawing/2014/main" xmlns="" val="1585859326"/>
                    </a:ext>
                  </a:extLst>
                </a:gridCol>
                <a:gridCol w="2499360">
                  <a:extLst>
                    <a:ext uri="{9D8B030D-6E8A-4147-A177-3AD203B41FA5}">
                      <a16:colId xmlns:a16="http://schemas.microsoft.com/office/drawing/2014/main" xmlns="" val="431927575"/>
                    </a:ext>
                  </a:extLst>
                </a:gridCol>
                <a:gridCol w="2499360">
                  <a:extLst>
                    <a:ext uri="{9D8B030D-6E8A-4147-A177-3AD203B41FA5}">
                      <a16:colId xmlns:a16="http://schemas.microsoft.com/office/drawing/2014/main" xmlns="" val="393205700"/>
                    </a:ext>
                  </a:extLst>
                </a:gridCol>
                <a:gridCol w="2499360">
                  <a:extLst>
                    <a:ext uri="{9D8B030D-6E8A-4147-A177-3AD203B41FA5}">
                      <a16:colId xmlns:a16="http://schemas.microsoft.com/office/drawing/2014/main" xmlns="" val="1380248522"/>
                    </a:ext>
                  </a:extLst>
                </a:gridCol>
              </a:tblGrid>
              <a:tr h="0">
                <a:tc>
                  <a:txBody>
                    <a:bodyPr/>
                    <a:lstStyle/>
                    <a:p>
                      <a:pPr algn="l" fontAlgn="t"/>
                      <a:r>
                        <a:rPr lang="en-US" dirty="0">
                          <a:solidFill>
                            <a:srgbClr val="000000"/>
                          </a:solidFill>
                          <a:effectLst/>
                          <a:latin typeface="times new roman" panose="02020603050405020304" pitchFamily="18" charset="0"/>
                        </a:rPr>
                        <a:t>EMP_ID</a:t>
                      </a:r>
                    </a:p>
                  </a:txBody>
                  <a:tcPr marT="91440" marB="91440">
                    <a:lnL w="7620" cap="flat" cmpd="sng" algn="ctr">
                      <a:solidFill>
                        <a:srgbClr val="B05521"/>
                      </a:solidFill>
                      <a:prstDash val="solid"/>
                      <a:round/>
                      <a:headEnd type="none" w="med" len="med"/>
                      <a:tailEnd type="none" w="med" len="med"/>
                    </a:lnL>
                    <a:lnR w="7620" cap="flat" cmpd="sng" algn="ctr">
                      <a:solidFill>
                        <a:srgbClr val="B05521"/>
                      </a:solidFill>
                      <a:prstDash val="solid"/>
                      <a:round/>
                      <a:headEnd type="none" w="med" len="med"/>
                      <a:tailEnd type="none" w="med" len="med"/>
                    </a:lnR>
                    <a:lnT w="7620" cap="flat" cmpd="sng" algn="ctr">
                      <a:solidFill>
                        <a:srgbClr val="B05521"/>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EMP_NAME</a:t>
                      </a:r>
                    </a:p>
                  </a:txBody>
                  <a:tcPr marT="91440" marB="91440">
                    <a:lnL w="7620" cap="flat" cmpd="sng" algn="ctr">
                      <a:solidFill>
                        <a:srgbClr val="B05521"/>
                      </a:solidFill>
                      <a:prstDash val="solid"/>
                      <a:round/>
                      <a:headEnd type="none" w="med" len="med"/>
                      <a:tailEnd type="none" w="med" len="med"/>
                    </a:lnL>
                    <a:lnR w="7620" cap="flat" cmpd="sng" algn="ctr">
                      <a:solidFill>
                        <a:srgbClr val="B05521"/>
                      </a:solidFill>
                      <a:prstDash val="solid"/>
                      <a:round/>
                      <a:headEnd type="none" w="med" len="med"/>
                      <a:tailEnd type="none" w="med" len="med"/>
                    </a:lnR>
                    <a:lnT w="7620" cap="flat" cmpd="sng" algn="ctr">
                      <a:solidFill>
                        <a:srgbClr val="B05521"/>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EMP_AGE</a:t>
                      </a:r>
                    </a:p>
                  </a:txBody>
                  <a:tcPr marT="91440" marB="91440">
                    <a:lnL w="7620" cap="flat" cmpd="sng" algn="ctr">
                      <a:solidFill>
                        <a:srgbClr val="B05521"/>
                      </a:solidFill>
                      <a:prstDash val="solid"/>
                      <a:round/>
                      <a:headEnd type="none" w="med" len="med"/>
                      <a:tailEnd type="none" w="med" len="med"/>
                    </a:lnL>
                    <a:lnR w="7620" cap="flat" cmpd="sng" algn="ctr">
                      <a:solidFill>
                        <a:srgbClr val="B05521"/>
                      </a:solidFill>
                      <a:prstDash val="solid"/>
                      <a:round/>
                      <a:headEnd type="none" w="med" len="med"/>
                      <a:tailEnd type="none" w="med" len="med"/>
                    </a:lnR>
                    <a:lnT w="7620" cap="flat" cmpd="sng" algn="ctr">
                      <a:solidFill>
                        <a:srgbClr val="B05521"/>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EMP_CITY</a:t>
                      </a:r>
                    </a:p>
                  </a:txBody>
                  <a:tcPr marT="91440" marB="91440">
                    <a:lnL w="7620" cap="flat" cmpd="sng" algn="ctr">
                      <a:solidFill>
                        <a:srgbClr val="B05521"/>
                      </a:solidFill>
                      <a:prstDash val="solid"/>
                      <a:round/>
                      <a:headEnd type="none" w="med" len="med"/>
                      <a:tailEnd type="none" w="med" len="med"/>
                    </a:lnL>
                    <a:lnR w="7620" cap="flat" cmpd="sng" algn="ctr">
                      <a:solidFill>
                        <a:srgbClr val="B05521"/>
                      </a:solidFill>
                      <a:prstDash val="solid"/>
                      <a:round/>
                      <a:headEnd type="none" w="med" len="med"/>
                      <a:tailEnd type="none" w="med" len="med"/>
                    </a:lnR>
                    <a:lnT w="7620" cap="flat" cmpd="sng" algn="ctr">
                      <a:solidFill>
                        <a:srgbClr val="B05521"/>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extLst>
                  <a:ext uri="{0D108BD9-81ED-4DB2-BD59-A6C34878D82A}">
                    <a16:rowId xmlns:a16="http://schemas.microsoft.com/office/drawing/2014/main" xmlns="" val="1236823729"/>
                  </a:ext>
                </a:extLst>
              </a:tr>
              <a:tr h="0">
                <a:tc>
                  <a:txBody>
                    <a:bodyPr/>
                    <a:lstStyle/>
                    <a:p>
                      <a:pPr algn="l" fontAlgn="t"/>
                      <a:r>
                        <a:rPr lang="en-US">
                          <a:solidFill>
                            <a:srgbClr val="000000"/>
                          </a:solidFill>
                          <a:effectLst/>
                          <a:latin typeface="verdana" panose="020B0604030504040204" pitchFamily="34" charset="0"/>
                        </a:rPr>
                        <a:t>22</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Denim</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28</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Mumbai</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47201603"/>
                  </a:ext>
                </a:extLst>
              </a:tr>
              <a:tr h="0">
                <a:tc>
                  <a:txBody>
                    <a:bodyPr/>
                    <a:lstStyle/>
                    <a:p>
                      <a:pPr algn="l" fontAlgn="t"/>
                      <a:r>
                        <a:rPr lang="en-US">
                          <a:solidFill>
                            <a:srgbClr val="000000"/>
                          </a:solidFill>
                          <a:effectLst/>
                          <a:latin typeface="verdana" panose="020B0604030504040204" pitchFamily="34" charset="0"/>
                        </a:rPr>
                        <a:t>33</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Alina</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25</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Delhi</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3327375161"/>
                  </a:ext>
                </a:extLst>
              </a:tr>
              <a:tr h="0">
                <a:tc>
                  <a:txBody>
                    <a:bodyPr/>
                    <a:lstStyle/>
                    <a:p>
                      <a:pPr algn="l" fontAlgn="t"/>
                      <a:r>
                        <a:rPr lang="en-US">
                          <a:solidFill>
                            <a:srgbClr val="000000"/>
                          </a:solidFill>
                          <a:effectLst/>
                          <a:latin typeface="verdana" panose="020B0604030504040204" pitchFamily="34" charset="0"/>
                        </a:rPr>
                        <a:t>46</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Stephan</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30</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Bangalore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495628745"/>
                  </a:ext>
                </a:extLst>
              </a:tr>
              <a:tr h="0">
                <a:tc>
                  <a:txBody>
                    <a:bodyPr/>
                    <a:lstStyle/>
                    <a:p>
                      <a:pPr algn="l" fontAlgn="t"/>
                      <a:r>
                        <a:rPr lang="en-US">
                          <a:solidFill>
                            <a:srgbClr val="000000"/>
                          </a:solidFill>
                          <a:effectLst/>
                          <a:latin typeface="verdana" panose="020B0604030504040204" pitchFamily="34" charset="0"/>
                        </a:rPr>
                        <a:t>52</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Katherine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36</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Mumbai</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3347391862"/>
                  </a:ext>
                </a:extLst>
              </a:tr>
              <a:tr h="0">
                <a:tc>
                  <a:txBody>
                    <a:bodyPr/>
                    <a:lstStyle/>
                    <a:p>
                      <a:pPr algn="l" fontAlgn="t"/>
                      <a:r>
                        <a:rPr lang="en-US">
                          <a:solidFill>
                            <a:srgbClr val="000000"/>
                          </a:solidFill>
                          <a:effectLst/>
                          <a:latin typeface="verdana" panose="020B0604030504040204" pitchFamily="34" charset="0"/>
                        </a:rPr>
                        <a:t>60</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dirty="0">
                          <a:solidFill>
                            <a:srgbClr val="000000"/>
                          </a:solidFill>
                          <a:effectLst/>
                          <a:latin typeface="verdana" panose="020B0604030504040204" pitchFamily="34" charset="0"/>
                        </a:rPr>
                        <a:t>Jack</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40</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dirty="0">
                          <a:solidFill>
                            <a:srgbClr val="000000"/>
                          </a:solidFill>
                          <a:effectLst/>
                          <a:latin typeface="verdana" panose="020B0604030504040204" pitchFamily="34" charset="0"/>
                        </a:rPr>
                        <a:t>Noida</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230345034"/>
                  </a:ext>
                </a:extLst>
              </a:tr>
            </a:tbl>
          </a:graphicData>
        </a:graphic>
      </p:graphicFrame>
      <p:pic>
        <p:nvPicPr>
          <p:cNvPr id="3" name="Audio 2">
            <a:hlinkClick r:id="" action="ppaction://media"/>
            <a:extLst>
              <a:ext uri="{FF2B5EF4-FFF2-40B4-BE49-F238E27FC236}">
                <a16:creationId xmlns:a16="http://schemas.microsoft.com/office/drawing/2014/main" xmlns="" id="{4A6E9AE1-AD7A-42CD-98AB-CCB5D23BFF05}"/>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37089923"/>
      </p:ext>
    </p:extLst>
  </p:cSld>
  <p:clrMapOvr>
    <a:masterClrMapping/>
  </p:clrMapOvr>
  <mc:AlternateContent xmlns:mc="http://schemas.openxmlformats.org/markup-compatibility/2006" xmlns:p14="http://schemas.microsoft.com/office/powerpoint/2010/main">
    <mc:Choice Requires="p14">
      <p:transition spd="slow" p14:dur="2000" advTm="17935"/>
    </mc:Choice>
    <mc:Fallback xmlns="">
      <p:transition spd="slow" advTm="17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6FCBD7EA-F130-479D-8CD2-C84864E47C6C}"/>
              </a:ext>
            </a:extLst>
          </p:cNvPr>
          <p:cNvGraphicFramePr>
            <a:graphicFrameLocks noGrp="1"/>
          </p:cNvGraphicFramePr>
          <p:nvPr>
            <p:extLst>
              <p:ext uri="{D42A27DB-BD31-4B8C-83A1-F6EECF244321}">
                <p14:modId xmlns:p14="http://schemas.microsoft.com/office/powerpoint/2010/main" val="4108497195"/>
              </p:ext>
            </p:extLst>
          </p:nvPr>
        </p:nvGraphicFramePr>
        <p:xfrm>
          <a:off x="1512917" y="2332860"/>
          <a:ext cx="7797339" cy="2470049"/>
        </p:xfrm>
        <a:graphic>
          <a:graphicData uri="http://schemas.openxmlformats.org/drawingml/2006/table">
            <a:tbl>
              <a:tblPr/>
              <a:tblGrid>
                <a:gridCol w="2599113">
                  <a:extLst>
                    <a:ext uri="{9D8B030D-6E8A-4147-A177-3AD203B41FA5}">
                      <a16:colId xmlns:a16="http://schemas.microsoft.com/office/drawing/2014/main" xmlns="" val="1717011348"/>
                    </a:ext>
                  </a:extLst>
                </a:gridCol>
                <a:gridCol w="2599113">
                  <a:extLst>
                    <a:ext uri="{9D8B030D-6E8A-4147-A177-3AD203B41FA5}">
                      <a16:colId xmlns:a16="http://schemas.microsoft.com/office/drawing/2014/main" xmlns="" val="2260861686"/>
                    </a:ext>
                  </a:extLst>
                </a:gridCol>
                <a:gridCol w="2599113">
                  <a:extLst>
                    <a:ext uri="{9D8B030D-6E8A-4147-A177-3AD203B41FA5}">
                      <a16:colId xmlns:a16="http://schemas.microsoft.com/office/drawing/2014/main" xmlns="" val="90236344"/>
                    </a:ext>
                  </a:extLst>
                </a:gridCol>
              </a:tblGrid>
              <a:tr h="463134">
                <a:tc>
                  <a:txBody>
                    <a:bodyPr/>
                    <a:lstStyle/>
                    <a:p>
                      <a:pPr algn="l" fontAlgn="t"/>
                      <a:r>
                        <a:rPr lang="en-US" dirty="0">
                          <a:solidFill>
                            <a:srgbClr val="000000"/>
                          </a:solidFill>
                          <a:effectLst/>
                          <a:latin typeface="times new roman" panose="02020603050405020304" pitchFamily="18" charset="0"/>
                        </a:rPr>
                        <a:t>DEPT_ID</a:t>
                      </a:r>
                    </a:p>
                  </a:txBody>
                  <a:tcPr marT="91440" marB="91440">
                    <a:lnL w="7620" cap="flat" cmpd="sng" algn="ctr">
                      <a:solidFill>
                        <a:srgbClr val="809C62"/>
                      </a:solidFill>
                      <a:prstDash val="solid"/>
                      <a:round/>
                      <a:headEnd type="none" w="med" len="med"/>
                      <a:tailEnd type="none" w="med" len="med"/>
                    </a:lnL>
                    <a:lnR w="7620" cap="flat" cmpd="sng" algn="ctr">
                      <a:solidFill>
                        <a:srgbClr val="809C62"/>
                      </a:solidFill>
                      <a:prstDash val="solid"/>
                      <a:round/>
                      <a:headEnd type="none" w="med" len="med"/>
                      <a:tailEnd type="none" w="med" len="med"/>
                    </a:lnR>
                    <a:lnT w="7620" cap="flat" cmpd="sng" algn="ctr">
                      <a:solidFill>
                        <a:srgbClr val="809C6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EMP_ID</a:t>
                      </a:r>
                    </a:p>
                  </a:txBody>
                  <a:tcPr marT="91440" marB="91440">
                    <a:lnL w="7620" cap="flat" cmpd="sng" algn="ctr">
                      <a:solidFill>
                        <a:srgbClr val="809C62"/>
                      </a:solidFill>
                      <a:prstDash val="solid"/>
                      <a:round/>
                      <a:headEnd type="none" w="med" len="med"/>
                      <a:tailEnd type="none" w="med" len="med"/>
                    </a:lnL>
                    <a:lnR w="7620" cap="flat" cmpd="sng" algn="ctr">
                      <a:solidFill>
                        <a:srgbClr val="809C62"/>
                      </a:solidFill>
                      <a:prstDash val="solid"/>
                      <a:round/>
                      <a:headEnd type="none" w="med" len="med"/>
                      <a:tailEnd type="none" w="med" len="med"/>
                    </a:lnR>
                    <a:lnT w="7620" cap="flat" cmpd="sng" algn="ctr">
                      <a:solidFill>
                        <a:srgbClr val="809C6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DEPT_NAME</a:t>
                      </a:r>
                    </a:p>
                  </a:txBody>
                  <a:tcPr marT="91440" marB="91440">
                    <a:lnL w="7620" cap="flat" cmpd="sng" algn="ctr">
                      <a:solidFill>
                        <a:srgbClr val="809C62"/>
                      </a:solidFill>
                      <a:prstDash val="solid"/>
                      <a:round/>
                      <a:headEnd type="none" w="med" len="med"/>
                      <a:tailEnd type="none" w="med" len="med"/>
                    </a:lnL>
                    <a:lnR w="7620" cap="flat" cmpd="sng" algn="ctr">
                      <a:solidFill>
                        <a:srgbClr val="809C62"/>
                      </a:solidFill>
                      <a:prstDash val="solid"/>
                      <a:round/>
                      <a:headEnd type="none" w="med" len="med"/>
                      <a:tailEnd type="none" w="med" len="med"/>
                    </a:lnR>
                    <a:lnT w="7620" cap="flat" cmpd="sng" algn="ctr">
                      <a:solidFill>
                        <a:srgbClr val="809C6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extLst>
                  <a:ext uri="{0D108BD9-81ED-4DB2-BD59-A6C34878D82A}">
                    <a16:rowId xmlns:a16="http://schemas.microsoft.com/office/drawing/2014/main" xmlns="" val="1000498721"/>
                  </a:ext>
                </a:extLst>
              </a:tr>
              <a:tr h="401383">
                <a:tc>
                  <a:txBody>
                    <a:bodyPr/>
                    <a:lstStyle/>
                    <a:p>
                      <a:pPr algn="l" fontAlgn="t"/>
                      <a:r>
                        <a:rPr lang="en-US">
                          <a:solidFill>
                            <a:srgbClr val="000000"/>
                          </a:solidFill>
                          <a:effectLst/>
                          <a:latin typeface="verdana" panose="020B0604030504040204" pitchFamily="34" charset="0"/>
                        </a:rPr>
                        <a:t>827</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22</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Sales</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1274056859"/>
                  </a:ext>
                </a:extLst>
              </a:tr>
              <a:tr h="401383">
                <a:tc>
                  <a:txBody>
                    <a:bodyPr/>
                    <a:lstStyle/>
                    <a:p>
                      <a:pPr algn="l" fontAlgn="t"/>
                      <a:r>
                        <a:rPr lang="en-US">
                          <a:solidFill>
                            <a:srgbClr val="000000"/>
                          </a:solidFill>
                          <a:effectLst/>
                          <a:latin typeface="verdana" panose="020B0604030504040204" pitchFamily="34" charset="0"/>
                        </a:rPr>
                        <a:t>438</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33</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Marketing</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3493650734"/>
                  </a:ext>
                </a:extLst>
              </a:tr>
              <a:tr h="401383">
                <a:tc>
                  <a:txBody>
                    <a:bodyPr/>
                    <a:lstStyle/>
                    <a:p>
                      <a:pPr algn="l" fontAlgn="t"/>
                      <a:r>
                        <a:rPr lang="en-US">
                          <a:solidFill>
                            <a:srgbClr val="000000"/>
                          </a:solidFill>
                          <a:effectLst/>
                          <a:latin typeface="verdana" panose="020B0604030504040204" pitchFamily="34" charset="0"/>
                        </a:rPr>
                        <a:t>869</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46</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Finance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3511325734"/>
                  </a:ext>
                </a:extLst>
              </a:tr>
              <a:tr h="401383">
                <a:tc>
                  <a:txBody>
                    <a:bodyPr/>
                    <a:lstStyle/>
                    <a:p>
                      <a:pPr algn="l" fontAlgn="t"/>
                      <a:r>
                        <a:rPr lang="en-US">
                          <a:solidFill>
                            <a:srgbClr val="000000"/>
                          </a:solidFill>
                          <a:effectLst/>
                          <a:latin typeface="verdana" panose="020B0604030504040204" pitchFamily="34" charset="0"/>
                        </a:rPr>
                        <a:t>575</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52</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Production</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4214576417"/>
                  </a:ext>
                </a:extLst>
              </a:tr>
              <a:tr h="401383">
                <a:tc>
                  <a:txBody>
                    <a:bodyPr/>
                    <a:lstStyle/>
                    <a:p>
                      <a:pPr algn="l" fontAlgn="t"/>
                      <a:r>
                        <a:rPr lang="en-US">
                          <a:solidFill>
                            <a:srgbClr val="000000"/>
                          </a:solidFill>
                          <a:effectLst/>
                          <a:latin typeface="verdana" panose="020B0604030504040204" pitchFamily="34" charset="0"/>
                        </a:rPr>
                        <a:t>678</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60</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dirty="0">
                          <a:solidFill>
                            <a:srgbClr val="000000"/>
                          </a:solidFill>
                          <a:effectLst/>
                          <a:latin typeface="verdana" panose="020B0604030504040204" pitchFamily="34" charset="0"/>
                        </a:rPr>
                        <a:t>Testing</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1969025005"/>
                  </a:ext>
                </a:extLst>
              </a:tr>
            </a:tbl>
          </a:graphicData>
        </a:graphic>
      </p:graphicFrame>
      <p:sp>
        <p:nvSpPr>
          <p:cNvPr id="3" name="Rectangle 1">
            <a:extLst>
              <a:ext uri="{FF2B5EF4-FFF2-40B4-BE49-F238E27FC236}">
                <a16:creationId xmlns:a16="http://schemas.microsoft.com/office/drawing/2014/main" xmlns="" id="{ED8E3D7E-236C-4F63-B689-4658C617BA20}"/>
              </a:ext>
            </a:extLst>
          </p:cNvPr>
          <p:cNvSpPr>
            <a:spLocks noChangeArrowheads="1"/>
          </p:cNvSpPr>
          <p:nvPr/>
        </p:nvSpPr>
        <p:spPr bwMode="auto">
          <a:xfrm>
            <a:off x="1708727" y="1043870"/>
            <a:ext cx="31824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Verdana" panose="020B0604030504040204" pitchFamily="34" charset="0"/>
              </a:rPr>
              <a:t>DEPARTMENT table</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xmlns="" id="{DACB60FC-818F-4915-9BF1-A1F65BA3CE30}"/>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69159728"/>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2FCC35-F066-4CF3-8CFA-C6B851E6099A}"/>
              </a:ext>
            </a:extLst>
          </p:cNvPr>
          <p:cNvSpPr>
            <a:spLocks noGrp="1"/>
          </p:cNvSpPr>
          <p:nvPr>
            <p:ph type="title"/>
          </p:nvPr>
        </p:nvSpPr>
        <p:spPr>
          <a:xfrm>
            <a:off x="838200" y="365126"/>
            <a:ext cx="10515600" cy="1232766"/>
          </a:xfrm>
        </p:spPr>
        <p:txBody>
          <a:bodyPr>
            <a:normAutofit fontScale="90000"/>
          </a:bodyPr>
          <a:lstStyle/>
          <a:p>
            <a:r>
              <a:rPr lang="en-US" sz="2200" b="0" i="0" dirty="0">
                <a:solidFill>
                  <a:srgbClr val="000000"/>
                </a:solidFill>
                <a:effectLst/>
                <a:latin typeface="verdana" panose="020B0604030504040204" pitchFamily="34" charset="0"/>
              </a:rPr>
              <a:t>Now, when these two relations are joined on the common column "EMP_ID", then the resultant relation will look like:</a:t>
            </a:r>
            <a:br>
              <a:rPr lang="en-US" sz="2200" b="0" i="0" dirty="0">
                <a:solidFill>
                  <a:srgbClr val="000000"/>
                </a:solidFill>
                <a:effectLst/>
                <a:latin typeface="verdana" panose="020B0604030504040204" pitchFamily="34" charset="0"/>
              </a:rPr>
            </a:br>
            <a:r>
              <a:rPr lang="en-US" sz="2200" b="1" i="0" dirty="0">
                <a:solidFill>
                  <a:srgbClr val="000000"/>
                </a:solidFill>
                <a:effectLst/>
                <a:latin typeface="verdana" panose="020B0604030504040204" pitchFamily="34" charset="0"/>
              </a:rPr>
              <a:t>Employee ⋈ Department</a:t>
            </a:r>
            <a:r>
              <a:rPr lang="en-US" b="0" i="0" dirty="0">
                <a:solidFill>
                  <a:srgbClr val="000000"/>
                </a:solidFill>
                <a:effectLst/>
                <a:latin typeface="verdana" panose="020B0604030504040204" pitchFamily="34" charset="0"/>
              </a:rPr>
              <a:t/>
            </a:r>
            <a:br>
              <a:rPr lang="en-US" b="0" i="0" dirty="0">
                <a:solidFill>
                  <a:srgbClr val="000000"/>
                </a:solidFill>
                <a:effectLst/>
                <a:latin typeface="verdana" panose="020B0604030504040204" pitchFamily="34" charset="0"/>
              </a:rPr>
            </a:br>
            <a:endParaRPr lang="en-US" dirty="0"/>
          </a:p>
        </p:txBody>
      </p:sp>
      <p:graphicFrame>
        <p:nvGraphicFramePr>
          <p:cNvPr id="4" name="Content Placeholder 3">
            <a:extLst>
              <a:ext uri="{FF2B5EF4-FFF2-40B4-BE49-F238E27FC236}">
                <a16:creationId xmlns:a16="http://schemas.microsoft.com/office/drawing/2014/main" xmlns="" id="{C1B02542-2E49-47FC-A94D-2E846D9EA27F}"/>
              </a:ext>
            </a:extLst>
          </p:cNvPr>
          <p:cNvGraphicFramePr>
            <a:graphicFrameLocks noGrp="1"/>
          </p:cNvGraphicFramePr>
          <p:nvPr>
            <p:ph idx="1"/>
            <p:extLst>
              <p:ext uri="{D42A27DB-BD31-4B8C-83A1-F6EECF244321}">
                <p14:modId xmlns:p14="http://schemas.microsoft.com/office/powerpoint/2010/main" val="1973392092"/>
              </p:ext>
            </p:extLst>
          </p:nvPr>
        </p:nvGraphicFramePr>
        <p:xfrm>
          <a:off x="1097280" y="1867694"/>
          <a:ext cx="9997440" cy="2438400"/>
        </p:xfrm>
        <a:graphic>
          <a:graphicData uri="http://schemas.openxmlformats.org/drawingml/2006/table">
            <a:tbl>
              <a:tblPr/>
              <a:tblGrid>
                <a:gridCol w="1666240">
                  <a:extLst>
                    <a:ext uri="{9D8B030D-6E8A-4147-A177-3AD203B41FA5}">
                      <a16:colId xmlns:a16="http://schemas.microsoft.com/office/drawing/2014/main" xmlns="" val="2346844262"/>
                    </a:ext>
                  </a:extLst>
                </a:gridCol>
                <a:gridCol w="1666240">
                  <a:extLst>
                    <a:ext uri="{9D8B030D-6E8A-4147-A177-3AD203B41FA5}">
                      <a16:colId xmlns:a16="http://schemas.microsoft.com/office/drawing/2014/main" xmlns="" val="3227770486"/>
                    </a:ext>
                  </a:extLst>
                </a:gridCol>
                <a:gridCol w="1666240">
                  <a:extLst>
                    <a:ext uri="{9D8B030D-6E8A-4147-A177-3AD203B41FA5}">
                      <a16:colId xmlns:a16="http://schemas.microsoft.com/office/drawing/2014/main" xmlns="" val="3619616870"/>
                    </a:ext>
                  </a:extLst>
                </a:gridCol>
                <a:gridCol w="1666240">
                  <a:extLst>
                    <a:ext uri="{9D8B030D-6E8A-4147-A177-3AD203B41FA5}">
                      <a16:colId xmlns:a16="http://schemas.microsoft.com/office/drawing/2014/main" xmlns="" val="1214606566"/>
                    </a:ext>
                  </a:extLst>
                </a:gridCol>
                <a:gridCol w="1666240">
                  <a:extLst>
                    <a:ext uri="{9D8B030D-6E8A-4147-A177-3AD203B41FA5}">
                      <a16:colId xmlns:a16="http://schemas.microsoft.com/office/drawing/2014/main" xmlns="" val="3866972657"/>
                    </a:ext>
                  </a:extLst>
                </a:gridCol>
                <a:gridCol w="1666240">
                  <a:extLst>
                    <a:ext uri="{9D8B030D-6E8A-4147-A177-3AD203B41FA5}">
                      <a16:colId xmlns:a16="http://schemas.microsoft.com/office/drawing/2014/main" xmlns="" val="74159681"/>
                    </a:ext>
                  </a:extLst>
                </a:gridCol>
              </a:tblGrid>
              <a:tr h="0">
                <a:tc>
                  <a:txBody>
                    <a:bodyPr/>
                    <a:lstStyle/>
                    <a:p>
                      <a:pPr algn="l" fontAlgn="t"/>
                      <a:r>
                        <a:rPr lang="en-US">
                          <a:solidFill>
                            <a:srgbClr val="000000"/>
                          </a:solidFill>
                          <a:effectLst/>
                          <a:latin typeface="times new roman" panose="02020603050405020304" pitchFamily="18" charset="0"/>
                        </a:rPr>
                        <a:t>EMP_ID</a:t>
                      </a:r>
                    </a:p>
                  </a:txBody>
                  <a:tcPr marT="91440" marB="91440">
                    <a:lnL w="7620" cap="flat" cmpd="sng" algn="ctr">
                      <a:solidFill>
                        <a:srgbClr val="C87492"/>
                      </a:solidFill>
                      <a:prstDash val="solid"/>
                      <a:round/>
                      <a:headEnd type="none" w="med" len="med"/>
                      <a:tailEnd type="none" w="med" len="med"/>
                    </a:lnL>
                    <a:lnR w="7620" cap="flat" cmpd="sng" algn="ctr">
                      <a:solidFill>
                        <a:srgbClr val="C87492"/>
                      </a:solidFill>
                      <a:prstDash val="solid"/>
                      <a:round/>
                      <a:headEnd type="none" w="med" len="med"/>
                      <a:tailEnd type="none" w="med" len="med"/>
                    </a:lnR>
                    <a:lnT w="7620" cap="flat" cmpd="sng" algn="ctr">
                      <a:solidFill>
                        <a:srgbClr val="C8749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EMP_NAME</a:t>
                      </a:r>
                    </a:p>
                  </a:txBody>
                  <a:tcPr marT="91440" marB="91440">
                    <a:lnL w="7620" cap="flat" cmpd="sng" algn="ctr">
                      <a:solidFill>
                        <a:srgbClr val="C87492"/>
                      </a:solidFill>
                      <a:prstDash val="solid"/>
                      <a:round/>
                      <a:headEnd type="none" w="med" len="med"/>
                      <a:tailEnd type="none" w="med" len="med"/>
                    </a:lnL>
                    <a:lnR w="7620" cap="flat" cmpd="sng" algn="ctr">
                      <a:solidFill>
                        <a:srgbClr val="C87492"/>
                      </a:solidFill>
                      <a:prstDash val="solid"/>
                      <a:round/>
                      <a:headEnd type="none" w="med" len="med"/>
                      <a:tailEnd type="none" w="med" len="med"/>
                    </a:lnR>
                    <a:lnT w="7620" cap="flat" cmpd="sng" algn="ctr">
                      <a:solidFill>
                        <a:srgbClr val="C8749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EMP_AGE</a:t>
                      </a:r>
                    </a:p>
                  </a:txBody>
                  <a:tcPr marT="91440" marB="91440">
                    <a:lnL w="7620" cap="flat" cmpd="sng" algn="ctr">
                      <a:solidFill>
                        <a:srgbClr val="C87492"/>
                      </a:solidFill>
                      <a:prstDash val="solid"/>
                      <a:round/>
                      <a:headEnd type="none" w="med" len="med"/>
                      <a:tailEnd type="none" w="med" len="med"/>
                    </a:lnL>
                    <a:lnR w="7620" cap="flat" cmpd="sng" algn="ctr">
                      <a:solidFill>
                        <a:srgbClr val="C87492"/>
                      </a:solidFill>
                      <a:prstDash val="solid"/>
                      <a:round/>
                      <a:headEnd type="none" w="med" len="med"/>
                      <a:tailEnd type="none" w="med" len="med"/>
                    </a:lnR>
                    <a:lnT w="7620" cap="flat" cmpd="sng" algn="ctr">
                      <a:solidFill>
                        <a:srgbClr val="C8749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EMP_CITY</a:t>
                      </a:r>
                    </a:p>
                  </a:txBody>
                  <a:tcPr marT="91440" marB="91440">
                    <a:lnL w="7620" cap="flat" cmpd="sng" algn="ctr">
                      <a:solidFill>
                        <a:srgbClr val="C87492"/>
                      </a:solidFill>
                      <a:prstDash val="solid"/>
                      <a:round/>
                      <a:headEnd type="none" w="med" len="med"/>
                      <a:tailEnd type="none" w="med" len="med"/>
                    </a:lnL>
                    <a:lnR w="7620" cap="flat" cmpd="sng" algn="ctr">
                      <a:solidFill>
                        <a:srgbClr val="C87492"/>
                      </a:solidFill>
                      <a:prstDash val="solid"/>
                      <a:round/>
                      <a:headEnd type="none" w="med" len="med"/>
                      <a:tailEnd type="none" w="med" len="med"/>
                    </a:lnR>
                    <a:lnT w="7620" cap="flat" cmpd="sng" algn="ctr">
                      <a:solidFill>
                        <a:srgbClr val="C8749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DEPT_ID</a:t>
                      </a:r>
                    </a:p>
                  </a:txBody>
                  <a:tcPr marT="91440" marB="91440">
                    <a:lnL w="7620" cap="flat" cmpd="sng" algn="ctr">
                      <a:solidFill>
                        <a:srgbClr val="C87492"/>
                      </a:solidFill>
                      <a:prstDash val="solid"/>
                      <a:round/>
                      <a:headEnd type="none" w="med" len="med"/>
                      <a:tailEnd type="none" w="med" len="med"/>
                    </a:lnL>
                    <a:lnR w="7620" cap="flat" cmpd="sng" algn="ctr">
                      <a:solidFill>
                        <a:srgbClr val="C87492"/>
                      </a:solidFill>
                      <a:prstDash val="solid"/>
                      <a:round/>
                      <a:headEnd type="none" w="med" len="med"/>
                      <a:tailEnd type="none" w="med" len="med"/>
                    </a:lnR>
                    <a:lnT w="7620" cap="flat" cmpd="sng" algn="ctr">
                      <a:solidFill>
                        <a:srgbClr val="C8749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tc>
                  <a:txBody>
                    <a:bodyPr/>
                    <a:lstStyle/>
                    <a:p>
                      <a:pPr algn="l" fontAlgn="t"/>
                      <a:r>
                        <a:rPr lang="en-US">
                          <a:solidFill>
                            <a:srgbClr val="000000"/>
                          </a:solidFill>
                          <a:effectLst/>
                          <a:latin typeface="times new roman" panose="02020603050405020304" pitchFamily="18" charset="0"/>
                        </a:rPr>
                        <a:t>DEPT_NAME</a:t>
                      </a:r>
                    </a:p>
                  </a:txBody>
                  <a:tcPr marT="91440" marB="91440">
                    <a:lnL w="7620" cap="flat" cmpd="sng" algn="ctr">
                      <a:solidFill>
                        <a:srgbClr val="C87492"/>
                      </a:solidFill>
                      <a:prstDash val="solid"/>
                      <a:round/>
                      <a:headEnd type="none" w="med" len="med"/>
                      <a:tailEnd type="none" w="med" len="med"/>
                    </a:lnL>
                    <a:lnR w="7620" cap="flat" cmpd="sng" algn="ctr">
                      <a:solidFill>
                        <a:srgbClr val="C87492"/>
                      </a:solidFill>
                      <a:prstDash val="solid"/>
                      <a:round/>
                      <a:headEnd type="none" w="med" len="med"/>
                      <a:tailEnd type="none" w="med" len="med"/>
                    </a:lnR>
                    <a:lnT w="7620" cap="flat" cmpd="sng" algn="ctr">
                      <a:solidFill>
                        <a:srgbClr val="C87492"/>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C7CCBE"/>
                    </a:solidFill>
                  </a:tcPr>
                </a:tc>
                <a:extLst>
                  <a:ext uri="{0D108BD9-81ED-4DB2-BD59-A6C34878D82A}">
                    <a16:rowId xmlns:a16="http://schemas.microsoft.com/office/drawing/2014/main" xmlns="" val="3578558910"/>
                  </a:ext>
                </a:extLst>
              </a:tr>
              <a:tr h="0">
                <a:tc>
                  <a:txBody>
                    <a:bodyPr/>
                    <a:lstStyle/>
                    <a:p>
                      <a:pPr algn="l" fontAlgn="t"/>
                      <a:r>
                        <a:rPr lang="en-US">
                          <a:solidFill>
                            <a:srgbClr val="000000"/>
                          </a:solidFill>
                          <a:effectLst/>
                          <a:latin typeface="verdana" panose="020B0604030504040204" pitchFamily="34" charset="0"/>
                        </a:rPr>
                        <a:t>22</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Denim</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28</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Mumbai</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827</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Sales</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802747380"/>
                  </a:ext>
                </a:extLst>
              </a:tr>
              <a:tr h="0">
                <a:tc>
                  <a:txBody>
                    <a:bodyPr/>
                    <a:lstStyle/>
                    <a:p>
                      <a:pPr algn="l" fontAlgn="t"/>
                      <a:r>
                        <a:rPr lang="en-US">
                          <a:solidFill>
                            <a:srgbClr val="000000"/>
                          </a:solidFill>
                          <a:effectLst/>
                          <a:latin typeface="verdana" panose="020B0604030504040204" pitchFamily="34" charset="0"/>
                        </a:rPr>
                        <a:t>33</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Alina</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25</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Delhi</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438</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Marketing</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419966025"/>
                  </a:ext>
                </a:extLst>
              </a:tr>
              <a:tr h="0">
                <a:tc>
                  <a:txBody>
                    <a:bodyPr/>
                    <a:lstStyle/>
                    <a:p>
                      <a:pPr algn="l" fontAlgn="t"/>
                      <a:r>
                        <a:rPr lang="en-US">
                          <a:solidFill>
                            <a:srgbClr val="000000"/>
                          </a:solidFill>
                          <a:effectLst/>
                          <a:latin typeface="verdana" panose="020B0604030504040204" pitchFamily="34" charset="0"/>
                        </a:rPr>
                        <a:t>46</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Stephan</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30</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Bangalore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869</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Finance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4210514848"/>
                  </a:ext>
                </a:extLst>
              </a:tr>
              <a:tr h="0">
                <a:tc>
                  <a:txBody>
                    <a:bodyPr/>
                    <a:lstStyle/>
                    <a:p>
                      <a:pPr algn="l" fontAlgn="t"/>
                      <a:r>
                        <a:rPr lang="en-US">
                          <a:solidFill>
                            <a:srgbClr val="000000"/>
                          </a:solidFill>
                          <a:effectLst/>
                          <a:latin typeface="verdana" panose="020B0604030504040204" pitchFamily="34" charset="0"/>
                        </a:rPr>
                        <a:t>52</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Katherine</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36</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Mumbai</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575</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tc>
                  <a:txBody>
                    <a:bodyPr/>
                    <a:lstStyle/>
                    <a:p>
                      <a:pPr algn="l" fontAlgn="t"/>
                      <a:r>
                        <a:rPr lang="en-US">
                          <a:solidFill>
                            <a:srgbClr val="000000"/>
                          </a:solidFill>
                          <a:effectLst/>
                          <a:latin typeface="verdana" panose="020B0604030504040204" pitchFamily="34" charset="0"/>
                        </a:rPr>
                        <a:t>Production</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EFF1EB"/>
                    </a:solidFill>
                  </a:tcPr>
                </a:tc>
                <a:extLst>
                  <a:ext uri="{0D108BD9-81ED-4DB2-BD59-A6C34878D82A}">
                    <a16:rowId xmlns:a16="http://schemas.microsoft.com/office/drawing/2014/main" xmlns="" val="1725939479"/>
                  </a:ext>
                </a:extLst>
              </a:tr>
              <a:tr h="0">
                <a:tc>
                  <a:txBody>
                    <a:bodyPr/>
                    <a:lstStyle/>
                    <a:p>
                      <a:pPr algn="l" fontAlgn="t"/>
                      <a:r>
                        <a:rPr lang="en-US">
                          <a:solidFill>
                            <a:srgbClr val="000000"/>
                          </a:solidFill>
                          <a:effectLst/>
                          <a:latin typeface="verdana" panose="020B0604030504040204" pitchFamily="34" charset="0"/>
                        </a:rPr>
                        <a:t>60</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Jack</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40</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Noida</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a:solidFill>
                            <a:srgbClr val="000000"/>
                          </a:solidFill>
                          <a:effectLst/>
                          <a:latin typeface="verdana" panose="020B0604030504040204" pitchFamily="34" charset="0"/>
                        </a:rPr>
                        <a:t>678</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tc>
                  <a:txBody>
                    <a:bodyPr/>
                    <a:lstStyle/>
                    <a:p>
                      <a:pPr algn="l" fontAlgn="t"/>
                      <a:r>
                        <a:rPr lang="en-US" dirty="0">
                          <a:solidFill>
                            <a:srgbClr val="000000"/>
                          </a:solidFill>
                          <a:effectLst/>
                          <a:latin typeface="verdana" panose="020B0604030504040204" pitchFamily="34" charset="0"/>
                        </a:rPr>
                        <a:t>Testing</a:t>
                      </a:r>
                    </a:p>
                  </a:txBody>
                  <a:tcPr marL="60960" marR="60960" marT="60960" marB="60960">
                    <a:lnL w="7620" cap="flat" cmpd="sng" algn="ctr">
                      <a:solidFill>
                        <a:srgbClr val="C7CCBE"/>
                      </a:solidFill>
                      <a:prstDash val="solid"/>
                      <a:round/>
                      <a:headEnd type="none" w="med" len="med"/>
                      <a:tailEnd type="none" w="med" len="med"/>
                    </a:lnL>
                    <a:lnR w="7620" cap="flat" cmpd="sng" algn="ctr">
                      <a:solidFill>
                        <a:srgbClr val="C7CCBE"/>
                      </a:solidFill>
                      <a:prstDash val="solid"/>
                      <a:round/>
                      <a:headEnd type="none" w="med" len="med"/>
                      <a:tailEnd type="none" w="med" len="med"/>
                    </a:lnR>
                    <a:lnT w="7620" cap="flat" cmpd="sng" algn="ctr">
                      <a:solidFill>
                        <a:srgbClr val="C7CCBE"/>
                      </a:solidFill>
                      <a:prstDash val="solid"/>
                      <a:round/>
                      <a:headEnd type="none" w="med" len="med"/>
                      <a:tailEnd type="none" w="med" len="med"/>
                    </a:lnT>
                    <a:lnB w="7620" cap="flat" cmpd="sng" algn="ctr">
                      <a:solidFill>
                        <a:srgbClr val="C7CCBE"/>
                      </a:solidFill>
                      <a:prstDash val="solid"/>
                      <a:round/>
                      <a:headEnd type="none" w="med" len="med"/>
                      <a:tailEnd type="none" w="med" len="med"/>
                    </a:lnB>
                    <a:solidFill>
                      <a:srgbClr val="FFFFFF"/>
                    </a:solidFill>
                  </a:tcPr>
                </a:tc>
                <a:extLst>
                  <a:ext uri="{0D108BD9-81ED-4DB2-BD59-A6C34878D82A}">
                    <a16:rowId xmlns:a16="http://schemas.microsoft.com/office/drawing/2014/main" xmlns="" val="1769020396"/>
                  </a:ext>
                </a:extLst>
              </a:tr>
            </a:tbl>
          </a:graphicData>
        </a:graphic>
      </p:graphicFrame>
      <p:sp>
        <p:nvSpPr>
          <p:cNvPr id="6" name="TextBox 5">
            <a:extLst>
              <a:ext uri="{FF2B5EF4-FFF2-40B4-BE49-F238E27FC236}">
                <a16:creationId xmlns:a16="http://schemas.microsoft.com/office/drawing/2014/main" xmlns="" id="{76E4835A-AF1F-4520-A286-90B22B1C8382}"/>
              </a:ext>
            </a:extLst>
          </p:cNvPr>
          <p:cNvSpPr txBox="1"/>
          <p:nvPr/>
        </p:nvSpPr>
        <p:spPr>
          <a:xfrm>
            <a:off x="766617" y="4650616"/>
            <a:ext cx="8903855" cy="369332"/>
          </a:xfrm>
          <a:prstGeom prst="rect">
            <a:avLst/>
          </a:prstGeom>
          <a:noFill/>
        </p:spPr>
        <p:txBody>
          <a:bodyPr wrap="square">
            <a:spAutoFit/>
          </a:bodyPr>
          <a:lstStyle/>
          <a:p>
            <a:r>
              <a:rPr lang="en-US" b="0" i="0" dirty="0">
                <a:solidFill>
                  <a:srgbClr val="000000"/>
                </a:solidFill>
                <a:effectLst/>
                <a:latin typeface="verdana" panose="020B0604030504040204" pitchFamily="34" charset="0"/>
              </a:rPr>
              <a:t>Hence, the decomposition is Lossless join decomposition.</a:t>
            </a:r>
            <a:endParaRPr lang="en-US" dirty="0"/>
          </a:p>
        </p:txBody>
      </p:sp>
      <p:pic>
        <p:nvPicPr>
          <p:cNvPr id="3" name="Audio 2">
            <a:hlinkClick r:id="" action="ppaction://media"/>
            <a:extLst>
              <a:ext uri="{FF2B5EF4-FFF2-40B4-BE49-F238E27FC236}">
                <a16:creationId xmlns:a16="http://schemas.microsoft.com/office/drawing/2014/main" xmlns="" id="{35F423AC-40B1-4BCD-983F-C73E2901E9BC}"/>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89832901"/>
      </p:ext>
    </p:extLst>
  </p:cSld>
  <p:clrMapOvr>
    <a:masterClrMapping/>
  </p:clrMapOvr>
  <mc:AlternateContent xmlns:mc="http://schemas.openxmlformats.org/markup-compatibility/2006" xmlns:p14="http://schemas.microsoft.com/office/powerpoint/2010/main">
    <mc:Choice Requires="p14">
      <p:transition spd="slow" p14:dur="2000" advTm="25319"/>
    </mc:Choice>
    <mc:Fallback xmlns="">
      <p:transition spd="slow" advTm="25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466A2F-D823-4CAF-9251-5B80CAE715B7}"/>
              </a:ext>
            </a:extLst>
          </p:cNvPr>
          <p:cNvSpPr>
            <a:spLocks noGrp="1"/>
          </p:cNvSpPr>
          <p:nvPr>
            <p:ph type="title"/>
          </p:nvPr>
        </p:nvSpPr>
        <p:spPr/>
        <p:txBody>
          <a:bodyPr/>
          <a:lstStyle/>
          <a:p>
            <a:r>
              <a:rPr lang="en-US" b="0" i="0" dirty="0">
                <a:solidFill>
                  <a:srgbClr val="610B4B"/>
                </a:solidFill>
                <a:effectLst/>
                <a:latin typeface="erdana"/>
              </a:rPr>
              <a:t>Dependency Preserving</a:t>
            </a:r>
            <a:br>
              <a:rPr lang="en-US" b="0" i="0" dirty="0">
                <a:solidFill>
                  <a:srgbClr val="610B4B"/>
                </a:solidFill>
                <a:effectLst/>
                <a:latin typeface="erdana"/>
              </a:rPr>
            </a:br>
            <a:endParaRPr lang="en-US" dirty="0"/>
          </a:p>
        </p:txBody>
      </p:sp>
      <p:sp>
        <p:nvSpPr>
          <p:cNvPr id="3" name="Content Placeholder 2">
            <a:extLst>
              <a:ext uri="{FF2B5EF4-FFF2-40B4-BE49-F238E27FC236}">
                <a16:creationId xmlns:a16="http://schemas.microsoft.com/office/drawing/2014/main" xmlns="" id="{45E98371-A129-4A00-91F2-743EB0983DE7}"/>
              </a:ext>
            </a:extLst>
          </p:cNvPr>
          <p:cNvSpPr>
            <a:spLocks noGrp="1"/>
          </p:cNvSpPr>
          <p:nvPr>
            <p:ph idx="1"/>
          </p:nvPr>
        </p:nvSpPr>
        <p:spPr/>
        <p:txBody>
          <a:bodyPr>
            <a:normAutofit/>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It is an important constraint of the database.</a:t>
            </a:r>
          </a:p>
          <a:p>
            <a:pPr algn="l">
              <a:buFont typeface="Arial" panose="020B0604020202020204" pitchFamily="34" charset="0"/>
              <a:buChar char="•"/>
            </a:pPr>
            <a:r>
              <a:rPr lang="en-US" b="0" dirty="0">
                <a:solidFill>
                  <a:srgbClr val="000000"/>
                </a:solidFill>
                <a:effectLst/>
                <a:latin typeface="verdana" panose="020B0604030504040204" pitchFamily="34" charset="0"/>
              </a:rPr>
              <a:t>In the dependency preservation, at least one decomposed table must satisfy every dependency.</a:t>
            </a:r>
          </a:p>
          <a:p>
            <a:pPr algn="l">
              <a:buFont typeface="Arial" panose="020B0604020202020204" pitchFamily="34" charset="0"/>
              <a:buChar char="•"/>
            </a:pPr>
            <a:r>
              <a:rPr lang="en-US" b="0" dirty="0">
                <a:solidFill>
                  <a:srgbClr val="000000"/>
                </a:solidFill>
                <a:effectLst/>
                <a:latin typeface="verdana" panose="020B0604030504040204" pitchFamily="34" charset="0"/>
              </a:rPr>
              <a:t>If a relation R is decomposed into relation R1 and R2, then the dependencies of R either must be a part of R1 or R2 or must be derivable from the combination of functional dependencies of R1 and R2.</a:t>
            </a:r>
          </a:p>
          <a:p>
            <a:pPr algn="l">
              <a:buFont typeface="Arial" panose="020B0604020202020204" pitchFamily="34" charset="0"/>
              <a:buChar char="•"/>
            </a:pPr>
            <a:r>
              <a:rPr lang="en-US" b="0" dirty="0">
                <a:solidFill>
                  <a:srgbClr val="000000"/>
                </a:solidFill>
                <a:effectLst/>
                <a:latin typeface="verdana" panose="020B0604030504040204" pitchFamily="34" charset="0"/>
              </a:rPr>
              <a:t>For example, suppose there is a relation R (A, B, C, D) with functional dependency set (A-&gt;BC). The relational R is decomposed into R1(ABC) and R2(AD) which is dependency preserving because FD A-&gt;BC is a part of relation R1(ABC).</a:t>
            </a:r>
          </a:p>
          <a:p>
            <a:endParaRPr lang="en-US" dirty="0"/>
          </a:p>
        </p:txBody>
      </p:sp>
      <p:pic>
        <p:nvPicPr>
          <p:cNvPr id="4" name="Audio 3">
            <a:hlinkClick r:id="" action="ppaction://media"/>
            <a:extLst>
              <a:ext uri="{FF2B5EF4-FFF2-40B4-BE49-F238E27FC236}">
                <a16:creationId xmlns:a16="http://schemas.microsoft.com/office/drawing/2014/main" xmlns="" id="{4DBB01BF-34CD-4C66-935B-1C2513185E9E}"/>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36314670"/>
      </p:ext>
    </p:extLst>
  </p:cSld>
  <p:clrMapOvr>
    <a:masterClrMapping/>
  </p:clrMapOvr>
  <mc:AlternateContent xmlns:mc="http://schemas.openxmlformats.org/markup-compatibility/2006" xmlns:p14="http://schemas.microsoft.com/office/powerpoint/2010/main">
    <mc:Choice Requires="p14">
      <p:transition spd="slow" p14:dur="2000" advTm="63632"/>
    </mc:Choice>
    <mc:Fallback xmlns="">
      <p:transition spd="slow" advTm="6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EEAA1D-B7F4-4C94-9FB6-273543511A45}"/>
              </a:ext>
            </a:extLst>
          </p:cNvPr>
          <p:cNvSpPr>
            <a:spLocks noGrp="1"/>
          </p:cNvSpPr>
          <p:nvPr>
            <p:ph type="title"/>
          </p:nvPr>
        </p:nvSpPr>
        <p:spPr/>
        <p:txBody>
          <a:bodyPr/>
          <a:lstStyle/>
          <a:p>
            <a:r>
              <a:rPr lang="en-US" b="0" i="0" dirty="0">
                <a:solidFill>
                  <a:srgbClr val="610B38"/>
                </a:solidFill>
                <a:effectLst/>
                <a:latin typeface="erdana"/>
              </a:rPr>
              <a:t>Multivalued Dependency</a:t>
            </a:r>
            <a:br>
              <a:rPr lang="en-US" b="0" i="0" dirty="0">
                <a:solidFill>
                  <a:srgbClr val="610B38"/>
                </a:solidFill>
                <a:effectLst/>
                <a:latin typeface="erdana"/>
              </a:rPr>
            </a:br>
            <a:endParaRPr lang="en-US" dirty="0"/>
          </a:p>
        </p:txBody>
      </p:sp>
      <p:sp>
        <p:nvSpPr>
          <p:cNvPr id="3" name="Content Placeholder 2">
            <a:extLst>
              <a:ext uri="{FF2B5EF4-FFF2-40B4-BE49-F238E27FC236}">
                <a16:creationId xmlns:a16="http://schemas.microsoft.com/office/drawing/2014/main" xmlns="" id="{BCF58D9E-C95C-495B-9A15-CB477A6483F3}"/>
              </a:ext>
            </a:extLst>
          </p:cNvPr>
          <p:cNvSpPr>
            <a:spLocks noGrp="1"/>
          </p:cNvSpPr>
          <p:nvPr>
            <p:ph idx="1"/>
          </p:nvPr>
        </p:nvSpPr>
        <p:spPr/>
        <p:txBody>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Multivalued dependency occurs when two attributes in a table are independent of each other but, both depend on a third attribute.</a:t>
            </a:r>
          </a:p>
          <a:p>
            <a:pPr algn="l">
              <a:buFont typeface="Arial" panose="020B0604020202020204" pitchFamily="34" charset="0"/>
              <a:buChar char="•"/>
            </a:pPr>
            <a:r>
              <a:rPr lang="en-US" b="0" dirty="0">
                <a:solidFill>
                  <a:srgbClr val="000000"/>
                </a:solidFill>
                <a:effectLst/>
                <a:latin typeface="verdana" panose="020B0604030504040204" pitchFamily="34" charset="0"/>
              </a:rPr>
              <a:t>A multivalued dependency consists of at least two attributes that are dependent on a third attribute that's why it always requires at least three attributes.</a:t>
            </a:r>
          </a:p>
          <a:p>
            <a:pPr algn="l"/>
            <a:r>
              <a:rPr lang="en-US" b="1" i="0" dirty="0">
                <a:solidFill>
                  <a:srgbClr val="000000"/>
                </a:solidFill>
                <a:effectLst/>
                <a:latin typeface="verdana" panose="020B0604030504040204" pitchFamily="34" charset="0"/>
              </a:rPr>
              <a:t>Example:</a:t>
            </a:r>
            <a:r>
              <a:rPr lang="en-US" b="0" i="0" dirty="0">
                <a:solidFill>
                  <a:srgbClr val="000000"/>
                </a:solidFill>
                <a:effectLst/>
                <a:latin typeface="verdana" panose="020B0604030504040204" pitchFamily="34" charset="0"/>
              </a:rPr>
              <a:t> Suppose there is a bike manufacturer company which produces two colors(white and black) of each model every year.</a:t>
            </a:r>
          </a:p>
          <a:p>
            <a:endParaRPr lang="en-US" dirty="0"/>
          </a:p>
        </p:txBody>
      </p:sp>
      <p:pic>
        <p:nvPicPr>
          <p:cNvPr id="4" name="Audio 3">
            <a:hlinkClick r:id="" action="ppaction://media"/>
            <a:extLst>
              <a:ext uri="{FF2B5EF4-FFF2-40B4-BE49-F238E27FC236}">
                <a16:creationId xmlns:a16="http://schemas.microsoft.com/office/drawing/2014/main" xmlns="" id="{D2C5CC9A-6A28-45E3-9B2A-A3F492682C71}"/>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82267351"/>
      </p:ext>
    </p:extLst>
  </p:cSld>
  <p:clrMapOvr>
    <a:masterClrMapping/>
  </p:clrMapOvr>
  <mc:AlternateContent xmlns:mc="http://schemas.openxmlformats.org/markup-compatibility/2006" xmlns:p14="http://schemas.microsoft.com/office/powerpoint/2010/main">
    <mc:Choice Requires="p14">
      <p:transition spd="slow" p14:dur="2000" advTm="37208"/>
    </mc:Choice>
    <mc:Fallback xmlns="">
      <p:transition spd="slow" advTm="3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248</TotalTime>
  <Words>1531</Words>
  <Application>Microsoft Office PowerPoint</Application>
  <PresentationFormat>Custom</PresentationFormat>
  <Paragraphs>227</Paragraphs>
  <Slides>16</Slides>
  <Notes>0</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Wisp</vt:lpstr>
      <vt:lpstr>PowerPoint Presentation</vt:lpstr>
      <vt:lpstr>Relational Decomposition </vt:lpstr>
      <vt:lpstr>PowerPoint Presentation</vt:lpstr>
      <vt:lpstr>Lossless Decomposition </vt:lpstr>
      <vt:lpstr>    The above relation is decomposed into two relations EMPLOYEE and DEPARTMENT    EMPLOYEE table: </vt:lpstr>
      <vt:lpstr>PowerPoint Presentation</vt:lpstr>
      <vt:lpstr>Now, when these two relations are joined on the common column "EMP_ID", then the resultant relation will look like: Employee ⋈ Department </vt:lpstr>
      <vt:lpstr>Dependency Preserving </vt:lpstr>
      <vt:lpstr>Multivalued Dependency </vt:lpstr>
      <vt:lpstr>PowerPoint Presentation</vt:lpstr>
      <vt:lpstr>Join Dependency </vt:lpstr>
      <vt:lpstr>Inclusion Dependency </vt:lpstr>
      <vt:lpstr>Database Design Strategies</vt:lpstr>
      <vt:lpstr>Bottom – up design method</vt:lpstr>
      <vt:lpstr>Centralized design</vt:lpstr>
      <vt:lpstr>Decentralized design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garv joshi</dc:creator>
  <cp:lastModifiedBy>vedant</cp:lastModifiedBy>
  <cp:revision>18</cp:revision>
  <dcterms:created xsi:type="dcterms:W3CDTF">2020-10-22T08:24:40Z</dcterms:created>
  <dcterms:modified xsi:type="dcterms:W3CDTF">2022-11-15T06:31:15Z</dcterms:modified>
</cp:coreProperties>
</file>